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48" r:id="rId4"/>
  </p:sldMasterIdLst>
  <p:notesMasterIdLst>
    <p:notesMasterId r:id="rId27"/>
  </p:notesMasterIdLst>
  <p:sldIdLst>
    <p:sldId id="287" r:id="rId5"/>
    <p:sldId id="291" r:id="rId6"/>
    <p:sldId id="292" r:id="rId7"/>
    <p:sldId id="288" r:id="rId8"/>
    <p:sldId id="281" r:id="rId9"/>
    <p:sldId id="283" r:id="rId10"/>
    <p:sldId id="284" r:id="rId11"/>
    <p:sldId id="298" r:id="rId12"/>
    <p:sldId id="285" r:id="rId13"/>
    <p:sldId id="297" r:id="rId14"/>
    <p:sldId id="286" r:id="rId15"/>
    <p:sldId id="278" r:id="rId16"/>
    <p:sldId id="279" r:id="rId17"/>
    <p:sldId id="289" r:id="rId18"/>
    <p:sldId id="290" r:id="rId19"/>
    <p:sldId id="280" r:id="rId20"/>
    <p:sldId id="320" r:id="rId21"/>
    <p:sldId id="315" r:id="rId22"/>
    <p:sldId id="321" r:id="rId23"/>
    <p:sldId id="325" r:id="rId24"/>
    <p:sldId id="326" r:id="rId25"/>
    <p:sldId id="277" r:id="rId26"/>
  </p:sldIdLst>
  <p:sldSz cx="12192000" cy="6858000"/>
  <p:notesSz cx="6858000" cy="9144000"/>
  <p:embeddedFontLst>
    <p:embeddedFont>
      <p:font typeface="Ink Free" panose="03080402000500000000" pitchFamily="66" charset="0"/>
      <p:regular r:id="rId28"/>
    </p:embeddedFont>
    <p:embeddedFont>
      <p:font typeface="Montserrat" panose="00000500000000000000" pitchFamily="2" charset="0"/>
      <p:regular r:id="rId29"/>
      <p:bold r:id="rId30"/>
      <p:italic r:id="rId31"/>
      <p:boldItalic r:id="rId32"/>
    </p:embeddedFont>
    <p:embeddedFont>
      <p:font typeface="Montserrat SemiBold" panose="00000700000000000000" pitchFamily="2" charset="0"/>
      <p:regular r:id="rId33"/>
      <p:bold r:id="rId34"/>
      <p:boldItalic r:id="rId35"/>
    </p:embeddedFont>
    <p:embeddedFont>
      <p:font typeface="SF Pro Heavy" pitchFamily="2" charset="0"/>
      <p:regular r:id="rId36"/>
      <p:bold r:id="rId37"/>
      <p:italic r:id="rId38"/>
      <p:boldItalic r:id="rId39"/>
    </p:embeddedFont>
    <p:embeddedFont>
      <p:font typeface="SF Pro Medium" pitchFamily="2" charset="0"/>
      <p:regular r:id="rId40"/>
      <p: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9F34A8-108E-0F52-89DE-72F794F769F4}" name="Christin Bartlog" initials="CB" userId="S-1-5-21-3659507643-2394913099-2838658412-16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03F"/>
    <a:srgbClr val="EFF2F9"/>
    <a:srgbClr val="638FC7"/>
    <a:srgbClr val="001F47"/>
    <a:srgbClr val="1B25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83" autoAdjust="0"/>
  </p:normalViewPr>
  <p:slideViewPr>
    <p:cSldViewPr snapToGrid="0">
      <p:cViewPr>
        <p:scale>
          <a:sx n="75" d="100"/>
          <a:sy n="75" d="100"/>
        </p:scale>
        <p:origin x="1872" y="84"/>
      </p:cViewPr>
      <p:guideLst/>
    </p:cSldViewPr>
  </p:slid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1EC35-BC93-41B8-BA3E-B97F9B3C2E68}" type="datetimeFigureOut">
              <a:rPr lang="en-US" smtClean="0"/>
              <a:t>7/1/2025</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9D9CF-4CF4-4A02-A30C-35A1164CB6DB}" type="slidenum">
              <a:rPr lang="en-US" smtClean="0"/>
              <a:t>‹Nr.›</a:t>
            </a:fld>
            <a:endParaRPr lang="en-US"/>
          </a:p>
        </p:txBody>
      </p:sp>
    </p:spTree>
    <p:extLst>
      <p:ext uri="{BB962C8B-B14F-4D97-AF65-F5344CB8AC3E}">
        <p14:creationId xmlns:p14="http://schemas.microsoft.com/office/powerpoint/2010/main" val="3973031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B3BE54-1E64-4956-AFF3-9AA51D89F555}" type="slidenum">
              <a:rPr lang="en-GB" smtClean="0"/>
              <a:t>2</a:t>
            </a:fld>
            <a:endParaRPr lang="en-GB"/>
          </a:p>
        </p:txBody>
      </p:sp>
    </p:spTree>
    <p:extLst>
      <p:ext uri="{BB962C8B-B14F-4D97-AF65-F5344CB8AC3E}">
        <p14:creationId xmlns:p14="http://schemas.microsoft.com/office/powerpoint/2010/main" val="2887057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D1121-7686-4354-F978-AAD07DA33E9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E6A2C6-D211-E7ED-2B57-67877A27BA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CD7C13-6BDF-FA9B-D847-EFBB0DE7F57B}"/>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7EF876DC-0843-E65E-43CF-737EEF227E7A}"/>
              </a:ext>
            </a:extLst>
          </p:cNvPr>
          <p:cNvSpPr>
            <a:spLocks noGrp="1"/>
          </p:cNvSpPr>
          <p:nvPr>
            <p:ph type="sldNum" sz="quarter" idx="5"/>
          </p:nvPr>
        </p:nvSpPr>
        <p:spPr/>
        <p:txBody>
          <a:bodyPr/>
          <a:lstStyle/>
          <a:p>
            <a:fld id="{03E9D9CF-4CF4-4A02-A30C-35A1164CB6DB}" type="slidenum">
              <a:rPr lang="en-US" smtClean="0"/>
              <a:t>21</a:t>
            </a:fld>
            <a:endParaRPr lang="en-US"/>
          </a:p>
        </p:txBody>
      </p:sp>
    </p:spTree>
    <p:extLst>
      <p:ext uri="{BB962C8B-B14F-4D97-AF65-F5344CB8AC3E}">
        <p14:creationId xmlns:p14="http://schemas.microsoft.com/office/powerpoint/2010/main" val="153472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Platzhalter</a:t>
            </a:r>
            <a:r>
              <a:rPr lang="en-GB" dirty="0"/>
              <a:t> Folie </a:t>
            </a:r>
            <a:r>
              <a:rPr lang="en-GB" dirty="0">
                <a:sym typeface="Wingdings" panose="05000000000000000000" pitchFamily="2" charset="2"/>
              </a:rPr>
              <a:t> </a:t>
            </a:r>
            <a:r>
              <a:rPr lang="en-GB" dirty="0" err="1">
                <a:sym typeface="Wingdings" panose="05000000000000000000" pitchFamily="2" charset="2"/>
              </a:rPr>
              <a:t>Schlagwörter</a:t>
            </a:r>
            <a:r>
              <a:rPr lang="en-GB" dirty="0">
                <a:sym typeface="Wingdings" panose="05000000000000000000" pitchFamily="2" charset="2"/>
              </a:rPr>
              <a:t> und </a:t>
            </a:r>
            <a:r>
              <a:rPr lang="en-GB" dirty="0" err="1">
                <a:sym typeface="Wingdings" panose="05000000000000000000" pitchFamily="2" charset="2"/>
              </a:rPr>
              <a:t>Informationen</a:t>
            </a:r>
            <a:r>
              <a:rPr lang="en-GB" dirty="0">
                <a:sym typeface="Wingdings" panose="05000000000000000000" pitchFamily="2" charset="2"/>
              </a:rPr>
              <a:t> </a:t>
            </a:r>
            <a:r>
              <a:rPr lang="en-GB" dirty="0" err="1">
                <a:sym typeface="Wingdings" panose="05000000000000000000" pitchFamily="2" charset="2"/>
              </a:rPr>
              <a:t>überarbeiten</a:t>
            </a:r>
            <a:r>
              <a:rPr lang="en-GB" dirty="0">
                <a:sym typeface="Wingdings" panose="05000000000000000000" pitchFamily="2" charset="2"/>
              </a:rPr>
              <a:t> </a:t>
            </a:r>
            <a:endParaRPr lang="en-GB" dirty="0"/>
          </a:p>
          <a:p>
            <a:endParaRPr lang="en-GB" dirty="0"/>
          </a:p>
        </p:txBody>
      </p:sp>
      <p:sp>
        <p:nvSpPr>
          <p:cNvPr id="4" name="Foliennummernplatzhalter 3"/>
          <p:cNvSpPr>
            <a:spLocks noGrp="1"/>
          </p:cNvSpPr>
          <p:nvPr>
            <p:ph type="sldNum" sz="quarter" idx="5"/>
          </p:nvPr>
        </p:nvSpPr>
        <p:spPr/>
        <p:txBody>
          <a:bodyPr/>
          <a:lstStyle/>
          <a:p>
            <a:fld id="{9DB3BE54-1E64-4956-AFF3-9AA51D89F555}" type="slidenum">
              <a:rPr lang="en-GB" smtClean="0"/>
              <a:t>4</a:t>
            </a:fld>
            <a:endParaRPr lang="en-GB"/>
          </a:p>
        </p:txBody>
      </p:sp>
    </p:spTree>
    <p:extLst>
      <p:ext uri="{BB962C8B-B14F-4D97-AF65-F5344CB8AC3E}">
        <p14:creationId xmlns:p14="http://schemas.microsoft.com/office/powerpoint/2010/main" val="382278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B3BE54-1E64-4956-AFF3-9AA51D89F555}" type="slidenum">
              <a:rPr lang="en-GB" smtClean="0"/>
              <a:t>7</a:t>
            </a:fld>
            <a:endParaRPr lang="en-GB"/>
          </a:p>
        </p:txBody>
      </p:sp>
    </p:spTree>
    <p:extLst>
      <p:ext uri="{BB962C8B-B14F-4D97-AF65-F5344CB8AC3E}">
        <p14:creationId xmlns:p14="http://schemas.microsoft.com/office/powerpoint/2010/main" val="795606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C602F-EF0B-6B63-02B5-90975735F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1C9F0-3BF6-02A3-CCF3-F713DB4C5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D16DD-A0FA-F070-058D-AC8D7DCF22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19362A-27C3-D756-0547-87B382216CCF}"/>
              </a:ext>
            </a:extLst>
          </p:cNvPr>
          <p:cNvSpPr>
            <a:spLocks noGrp="1"/>
          </p:cNvSpPr>
          <p:nvPr>
            <p:ph type="sldNum" sz="quarter" idx="5"/>
          </p:nvPr>
        </p:nvSpPr>
        <p:spPr/>
        <p:txBody>
          <a:bodyPr/>
          <a:lstStyle/>
          <a:p>
            <a:fld id="{9DB3BE54-1E64-4956-AFF3-9AA51D89F555}" type="slidenum">
              <a:rPr lang="en-GB" smtClean="0"/>
              <a:t>8</a:t>
            </a:fld>
            <a:endParaRPr lang="en-GB"/>
          </a:p>
        </p:txBody>
      </p:sp>
    </p:spTree>
    <p:extLst>
      <p:ext uri="{BB962C8B-B14F-4D97-AF65-F5344CB8AC3E}">
        <p14:creationId xmlns:p14="http://schemas.microsoft.com/office/powerpoint/2010/main" val="285112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B3BE54-1E64-4956-AFF3-9AA51D89F555}" type="slidenum">
              <a:rPr lang="en-GB" smtClean="0"/>
              <a:t>13</a:t>
            </a:fld>
            <a:endParaRPr lang="en-GB"/>
          </a:p>
        </p:txBody>
      </p:sp>
    </p:spTree>
    <p:extLst>
      <p:ext uri="{BB962C8B-B14F-4D97-AF65-F5344CB8AC3E}">
        <p14:creationId xmlns:p14="http://schemas.microsoft.com/office/powerpoint/2010/main" val="2134636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9DB3BE54-1E64-4956-AFF3-9AA51D89F555}" type="slidenum">
              <a:rPr lang="en-GB" smtClean="0"/>
              <a:t>14</a:t>
            </a:fld>
            <a:endParaRPr lang="en-GB"/>
          </a:p>
        </p:txBody>
      </p:sp>
    </p:spTree>
    <p:extLst>
      <p:ext uri="{BB962C8B-B14F-4D97-AF65-F5344CB8AC3E}">
        <p14:creationId xmlns:p14="http://schemas.microsoft.com/office/powerpoint/2010/main" val="45871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Achtung Keeler </a:t>
            </a:r>
            <a:r>
              <a:rPr lang="en-GB" dirty="0" err="1"/>
              <a:t>mit</a:t>
            </a:r>
            <a:r>
              <a:rPr lang="en-GB" dirty="0"/>
              <a:t> 810 und 514</a:t>
            </a:r>
          </a:p>
          <a:p>
            <a:r>
              <a:rPr lang="en-GB" dirty="0" err="1"/>
              <a:t>Neitz</a:t>
            </a:r>
            <a:r>
              <a:rPr lang="en-GB" dirty="0"/>
              <a:t> </a:t>
            </a:r>
            <a:r>
              <a:rPr lang="en-GB" dirty="0" err="1"/>
              <a:t>nur</a:t>
            </a:r>
            <a:r>
              <a:rPr lang="en-GB" dirty="0"/>
              <a:t> </a:t>
            </a:r>
            <a:r>
              <a:rPr lang="en-GB" dirty="0" err="1"/>
              <a:t>mit</a:t>
            </a:r>
            <a:r>
              <a:rPr lang="en-GB" dirty="0"/>
              <a:t> 810</a:t>
            </a:r>
          </a:p>
        </p:txBody>
      </p:sp>
      <p:sp>
        <p:nvSpPr>
          <p:cNvPr id="4" name="Foliennummernplatzhalter 3"/>
          <p:cNvSpPr>
            <a:spLocks noGrp="1"/>
          </p:cNvSpPr>
          <p:nvPr>
            <p:ph type="sldNum" sz="quarter" idx="5"/>
          </p:nvPr>
        </p:nvSpPr>
        <p:spPr/>
        <p:txBody>
          <a:bodyPr/>
          <a:lstStyle/>
          <a:p>
            <a:fld id="{9DB3BE54-1E64-4956-AFF3-9AA51D89F555}" type="slidenum">
              <a:rPr lang="en-GB" smtClean="0"/>
              <a:t>15</a:t>
            </a:fld>
            <a:endParaRPr lang="en-GB"/>
          </a:p>
        </p:txBody>
      </p:sp>
    </p:spTree>
    <p:extLst>
      <p:ext uri="{BB962C8B-B14F-4D97-AF65-F5344CB8AC3E}">
        <p14:creationId xmlns:p14="http://schemas.microsoft.com/office/powerpoint/2010/main" val="1749237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CD7BC-5712-39D3-0B76-7AD05FE6275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571B62-E72E-6045-61C0-60AED4EC06A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6AE5496-AF09-24A2-DEF2-D6B850BBAC83}"/>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F876FA43-411D-2BFF-EE28-F37269AEEF4C}"/>
              </a:ext>
            </a:extLst>
          </p:cNvPr>
          <p:cNvSpPr>
            <a:spLocks noGrp="1"/>
          </p:cNvSpPr>
          <p:nvPr>
            <p:ph type="sldNum" sz="quarter" idx="5"/>
          </p:nvPr>
        </p:nvSpPr>
        <p:spPr/>
        <p:txBody>
          <a:bodyPr/>
          <a:lstStyle/>
          <a:p>
            <a:fld id="{03E9D9CF-4CF4-4A02-A30C-35A1164CB6DB}" type="slidenum">
              <a:rPr lang="en-US" smtClean="0"/>
              <a:t>19</a:t>
            </a:fld>
            <a:endParaRPr lang="en-US"/>
          </a:p>
        </p:txBody>
      </p:sp>
    </p:spTree>
    <p:extLst>
      <p:ext uri="{BB962C8B-B14F-4D97-AF65-F5344CB8AC3E}">
        <p14:creationId xmlns:p14="http://schemas.microsoft.com/office/powerpoint/2010/main" val="4001650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69FA8-4D22-7CBA-C34C-72905F13D47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98C47BA-FAF0-9F3D-5A5C-8923ED1B0F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E026FA7-B2DA-27D1-9BDA-AF87BB82DF60}"/>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9681FA63-618D-DF57-B76F-CC10933EB729}"/>
              </a:ext>
            </a:extLst>
          </p:cNvPr>
          <p:cNvSpPr>
            <a:spLocks noGrp="1"/>
          </p:cNvSpPr>
          <p:nvPr>
            <p:ph type="sldNum" sz="quarter" idx="5"/>
          </p:nvPr>
        </p:nvSpPr>
        <p:spPr/>
        <p:txBody>
          <a:bodyPr/>
          <a:lstStyle/>
          <a:p>
            <a:fld id="{03E9D9CF-4CF4-4A02-A30C-35A1164CB6DB}" type="slidenum">
              <a:rPr lang="en-US" smtClean="0"/>
              <a:t>20</a:t>
            </a:fld>
            <a:endParaRPr lang="en-US"/>
          </a:p>
        </p:txBody>
      </p:sp>
    </p:spTree>
    <p:extLst>
      <p:ext uri="{BB962C8B-B14F-4D97-AF65-F5344CB8AC3E}">
        <p14:creationId xmlns:p14="http://schemas.microsoft.com/office/powerpoint/2010/main" val="3707559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B9A559E-920B-6EAE-034D-A9A0C5D3FB9C}"/>
              </a:ext>
            </a:extLst>
          </p:cNvPr>
          <p:cNvSpPr>
            <a:spLocks noGrp="1"/>
          </p:cNvSpPr>
          <p:nvPr>
            <p:ph type="body" sz="quarter" idx="10"/>
          </p:nvPr>
        </p:nvSpPr>
        <p:spPr>
          <a:xfrm>
            <a:off x="1648697" y="4809797"/>
            <a:ext cx="8190762" cy="586451"/>
          </a:xfrm>
          <a:prstGeom prst="rect">
            <a:avLst/>
          </a:prstGeom>
        </p:spPr>
        <p:txBody>
          <a:bodyPr/>
          <a:lstStyle>
            <a:lvl1pPr marL="0" indent="0">
              <a:buNone/>
              <a:defRPr>
                <a:latin typeface="+mj-lt"/>
              </a:defRPr>
            </a:lvl1pPr>
          </a:lstStyle>
          <a:p>
            <a:pPr lvl="0"/>
            <a:r>
              <a:rPr lang="de-DE"/>
              <a:t>Mastertextformat bearbeiten</a:t>
            </a:r>
          </a:p>
        </p:txBody>
      </p:sp>
      <p:sp>
        <p:nvSpPr>
          <p:cNvPr id="7" name="Textplatzhalter 6">
            <a:extLst>
              <a:ext uri="{FF2B5EF4-FFF2-40B4-BE49-F238E27FC236}">
                <a16:creationId xmlns:a16="http://schemas.microsoft.com/office/drawing/2014/main" id="{B07F38F6-E033-70AF-3354-5D04A8E1AE3C}"/>
              </a:ext>
            </a:extLst>
          </p:cNvPr>
          <p:cNvSpPr>
            <a:spLocks noGrp="1"/>
          </p:cNvSpPr>
          <p:nvPr>
            <p:ph type="body" sz="quarter" idx="11"/>
          </p:nvPr>
        </p:nvSpPr>
        <p:spPr>
          <a:xfrm>
            <a:off x="1648697" y="5492377"/>
            <a:ext cx="7159736" cy="586451"/>
          </a:xfrm>
          <a:prstGeom prst="rect">
            <a:avLst/>
          </a:prstGeom>
        </p:spPr>
        <p:txBody>
          <a:bodyPr/>
          <a:lstStyle>
            <a:lvl1pPr marL="0" indent="0">
              <a:buNone/>
              <a:defRPr sz="2000"/>
            </a:lvl1pPr>
          </a:lstStyle>
          <a:p>
            <a:pPr lvl="0"/>
            <a:r>
              <a:rPr lang="de-DE"/>
              <a:t>Mastertextformat bearbeiten</a:t>
            </a:r>
          </a:p>
        </p:txBody>
      </p:sp>
      <p:pic>
        <p:nvPicPr>
          <p:cNvPr id="2" name="Grafik 1">
            <a:extLst>
              <a:ext uri="{FF2B5EF4-FFF2-40B4-BE49-F238E27FC236}">
                <a16:creationId xmlns:a16="http://schemas.microsoft.com/office/drawing/2014/main" id="{F889DDB6-35B4-3CC4-9D2F-ECE6AC2F8694}"/>
              </a:ext>
            </a:extLst>
          </p:cNvPr>
          <p:cNvPicPr>
            <a:picLocks noChangeAspect="1"/>
          </p:cNvPicPr>
          <p:nvPr userDrawn="1"/>
        </p:nvPicPr>
        <p:blipFill>
          <a:blip r:embed="rId2"/>
          <a:stretch>
            <a:fillRect/>
          </a:stretch>
        </p:blipFill>
        <p:spPr>
          <a:xfrm>
            <a:off x="1648697" y="2587461"/>
            <a:ext cx="2816867" cy="1683078"/>
          </a:xfrm>
          <a:prstGeom prst="rect">
            <a:avLst/>
          </a:prstGeom>
        </p:spPr>
      </p:pic>
      <p:pic>
        <p:nvPicPr>
          <p:cNvPr id="3" name="Grafik 2">
            <a:extLst>
              <a:ext uri="{FF2B5EF4-FFF2-40B4-BE49-F238E27FC236}">
                <a16:creationId xmlns:a16="http://schemas.microsoft.com/office/drawing/2014/main" id="{80D64DE2-4D57-B97F-F1C5-D294A4A18881}"/>
              </a:ext>
            </a:extLst>
          </p:cNvPr>
          <p:cNvPicPr>
            <a:picLocks noChangeAspect="1"/>
          </p:cNvPicPr>
          <p:nvPr userDrawn="1"/>
        </p:nvPicPr>
        <p:blipFill>
          <a:blip r:embed="rId3"/>
          <a:srcRect t="12094" b="8260"/>
          <a:stretch>
            <a:fillRect/>
          </a:stretch>
        </p:blipFill>
        <p:spPr>
          <a:xfrm>
            <a:off x="0" y="0"/>
            <a:ext cx="12192000" cy="6858000"/>
          </a:xfrm>
          <a:prstGeom prst="rect">
            <a:avLst/>
          </a:prstGeom>
        </p:spPr>
      </p:pic>
    </p:spTree>
    <p:extLst>
      <p:ext uri="{BB962C8B-B14F-4D97-AF65-F5344CB8AC3E}">
        <p14:creationId xmlns:p14="http://schemas.microsoft.com/office/powerpoint/2010/main" val="240565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B056C58-A4B9-B904-5F1E-0299CFE8DC2C}"/>
              </a:ext>
            </a:extLst>
          </p:cNvPr>
          <p:cNvPicPr>
            <a:picLocks noChangeAspect="1"/>
          </p:cNvPicPr>
          <p:nvPr userDrawn="1"/>
        </p:nvPicPr>
        <p:blipFill rotWithShape="1">
          <a:blip r:embed="rId2"/>
          <a:srcRect b="4553"/>
          <a:stretch/>
        </p:blipFill>
        <p:spPr>
          <a:xfrm>
            <a:off x="-72384" y="-64669"/>
            <a:ext cx="12336768" cy="6922669"/>
          </a:xfrm>
          <a:prstGeom prst="rect">
            <a:avLst/>
          </a:prstGeom>
        </p:spPr>
      </p:pic>
      <p:pic>
        <p:nvPicPr>
          <p:cNvPr id="7" name="Grafik 6">
            <a:extLst>
              <a:ext uri="{FF2B5EF4-FFF2-40B4-BE49-F238E27FC236}">
                <a16:creationId xmlns:a16="http://schemas.microsoft.com/office/drawing/2014/main" id="{67879C20-F1B3-8D0D-60E2-D091C937C011}"/>
              </a:ext>
            </a:extLst>
          </p:cNvPr>
          <p:cNvPicPr>
            <a:picLocks noChangeAspect="1"/>
          </p:cNvPicPr>
          <p:nvPr userDrawn="1"/>
        </p:nvPicPr>
        <p:blipFill>
          <a:blip r:embed="rId3"/>
          <a:stretch>
            <a:fillRect/>
          </a:stretch>
        </p:blipFill>
        <p:spPr>
          <a:xfrm>
            <a:off x="10561636" y="365125"/>
            <a:ext cx="1240348" cy="741108"/>
          </a:xfrm>
          <a:prstGeom prst="rect">
            <a:avLst/>
          </a:prstGeom>
        </p:spPr>
      </p:pic>
      <p:cxnSp>
        <p:nvCxnSpPr>
          <p:cNvPr id="9" name="Gerade Verbindung 8">
            <a:extLst>
              <a:ext uri="{FF2B5EF4-FFF2-40B4-BE49-F238E27FC236}">
                <a16:creationId xmlns:a16="http://schemas.microsoft.com/office/drawing/2014/main" id="{705B39FC-DEA4-B5D8-426B-88EB4F4A1838}"/>
              </a:ext>
            </a:extLst>
          </p:cNvPr>
          <p:cNvCxnSpPr>
            <a:cxnSpLocks/>
          </p:cNvCxnSpPr>
          <p:nvPr userDrawn="1"/>
        </p:nvCxnSpPr>
        <p:spPr>
          <a:xfrm>
            <a:off x="532151" y="549791"/>
            <a:ext cx="0" cy="349007"/>
          </a:xfrm>
          <a:prstGeom prst="line">
            <a:avLst/>
          </a:prstGeom>
          <a:ln w="28575">
            <a:solidFill>
              <a:srgbClr val="001F47"/>
            </a:solidFill>
          </a:ln>
        </p:spPr>
        <p:style>
          <a:lnRef idx="1">
            <a:schemeClr val="dk1"/>
          </a:lnRef>
          <a:fillRef idx="0">
            <a:schemeClr val="dk1"/>
          </a:fillRef>
          <a:effectRef idx="0">
            <a:schemeClr val="dk1"/>
          </a:effectRef>
          <a:fontRef idx="minor">
            <a:schemeClr val="tx1"/>
          </a:fontRef>
        </p:style>
      </p:cxnSp>
      <p:cxnSp>
        <p:nvCxnSpPr>
          <p:cNvPr id="3" name="Gerade Verbindung 6">
            <a:extLst>
              <a:ext uri="{FF2B5EF4-FFF2-40B4-BE49-F238E27FC236}">
                <a16:creationId xmlns:a16="http://schemas.microsoft.com/office/drawing/2014/main" id="{C46EF4B3-91A1-080C-150B-B34A11B64EE2}"/>
              </a:ext>
            </a:extLst>
          </p:cNvPr>
          <p:cNvCxnSpPr>
            <a:cxnSpLocks/>
          </p:cNvCxnSpPr>
          <p:nvPr userDrawn="1"/>
        </p:nvCxnSpPr>
        <p:spPr>
          <a:xfrm>
            <a:off x="532151" y="549791"/>
            <a:ext cx="0" cy="349007"/>
          </a:xfrm>
          <a:prstGeom prst="line">
            <a:avLst/>
          </a:prstGeom>
          <a:ln w="28575">
            <a:solidFill>
              <a:srgbClr val="001F47"/>
            </a:solidFill>
          </a:ln>
        </p:spPr>
        <p:style>
          <a:lnRef idx="1">
            <a:schemeClr val="dk1"/>
          </a:lnRef>
          <a:fillRef idx="0">
            <a:schemeClr val="dk1"/>
          </a:fillRef>
          <a:effectRef idx="0">
            <a:schemeClr val="dk1"/>
          </a:effectRef>
          <a:fontRef idx="minor">
            <a:schemeClr val="tx1"/>
          </a:fontRef>
        </p:style>
      </p:cxnSp>
      <p:sp>
        <p:nvSpPr>
          <p:cNvPr id="4" name="Textplatzhalter 4">
            <a:extLst>
              <a:ext uri="{FF2B5EF4-FFF2-40B4-BE49-F238E27FC236}">
                <a16:creationId xmlns:a16="http://schemas.microsoft.com/office/drawing/2014/main" id="{3F727796-3F92-75DA-86A6-32D348DBC558}"/>
              </a:ext>
            </a:extLst>
          </p:cNvPr>
          <p:cNvSpPr>
            <a:spLocks noGrp="1"/>
          </p:cNvSpPr>
          <p:nvPr>
            <p:ph type="body" sz="quarter" idx="10"/>
          </p:nvPr>
        </p:nvSpPr>
        <p:spPr>
          <a:xfrm>
            <a:off x="644413" y="256932"/>
            <a:ext cx="8460950" cy="464285"/>
          </a:xfrm>
          <a:prstGeom prst="rect">
            <a:avLst/>
          </a:prstGeom>
        </p:spPr>
        <p:txBody>
          <a:bodyPr/>
          <a:lstStyle>
            <a:lvl1pPr marL="0" indent="0">
              <a:buNone/>
              <a:defRPr/>
            </a:lvl1pPr>
          </a:lstStyle>
          <a:p>
            <a:pPr lvl="0"/>
            <a:r>
              <a:rPr lang="de-DE"/>
              <a:t>Mastertextformat bearbeiten</a:t>
            </a:r>
          </a:p>
        </p:txBody>
      </p:sp>
      <p:sp>
        <p:nvSpPr>
          <p:cNvPr id="5" name="Titel 16">
            <a:extLst>
              <a:ext uri="{FF2B5EF4-FFF2-40B4-BE49-F238E27FC236}">
                <a16:creationId xmlns:a16="http://schemas.microsoft.com/office/drawing/2014/main" id="{1B06C6D5-B803-96C7-986E-A79D7716503C}"/>
              </a:ext>
            </a:extLst>
          </p:cNvPr>
          <p:cNvSpPr>
            <a:spLocks noGrp="1"/>
          </p:cNvSpPr>
          <p:nvPr>
            <p:ph type="title" hasCustomPrompt="1"/>
          </p:nvPr>
        </p:nvSpPr>
        <p:spPr>
          <a:xfrm>
            <a:off x="678733" y="724294"/>
            <a:ext cx="9012407" cy="252410"/>
          </a:xfrm>
          <a:prstGeom prst="rect">
            <a:avLst/>
          </a:prstGeom>
        </p:spPr>
        <p:txBody>
          <a:bodyPr>
            <a:noAutofit/>
          </a:bodyPr>
          <a:lstStyle>
            <a:lvl1pPr>
              <a:defRPr sz="1400" b="0" i="0" spc="0">
                <a:solidFill>
                  <a:srgbClr val="638FC7"/>
                </a:solidFill>
                <a:latin typeface="+mj-lt"/>
                <a:ea typeface="SF Pro Display Light" pitchFamily="2" charset="0"/>
                <a:cs typeface="SF Pro Display Light" pitchFamily="2" charset="0"/>
              </a:defRPr>
            </a:lvl1pPr>
          </a:lstStyle>
          <a:p>
            <a:r>
              <a:rPr lang="de-DE" dirty="0"/>
              <a:t>MASTERTITELFORMAT BEARBEITEN</a:t>
            </a:r>
          </a:p>
        </p:txBody>
      </p:sp>
    </p:spTree>
    <p:extLst>
      <p:ext uri="{BB962C8B-B14F-4D97-AF65-F5344CB8AC3E}">
        <p14:creationId xmlns:p14="http://schemas.microsoft.com/office/powerpoint/2010/main" val="94416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5051" cy="1325563"/>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5" name="Grafik 4">
            <a:extLst>
              <a:ext uri="{FF2B5EF4-FFF2-40B4-BE49-F238E27FC236}">
                <a16:creationId xmlns:a16="http://schemas.microsoft.com/office/drawing/2014/main" id="{26EDE98D-F013-A481-84D2-DEFF42DA26C5}"/>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127868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476189" cy="1325563"/>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7" name="Grafik 6">
            <a:extLst>
              <a:ext uri="{FF2B5EF4-FFF2-40B4-BE49-F238E27FC236}">
                <a16:creationId xmlns:a16="http://schemas.microsoft.com/office/drawing/2014/main" id="{0FB94EE1-C65D-047D-3C4E-B95AB8D1A80F}"/>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63875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EC9D673-D4C0-F4BB-D73C-9F08B8AEA248}"/>
              </a:ext>
            </a:extLst>
          </p:cNvPr>
          <p:cNvPicPr>
            <a:picLocks noChangeAspect="1"/>
          </p:cNvPicPr>
          <p:nvPr userDrawn="1"/>
        </p:nvPicPr>
        <p:blipFill>
          <a:blip r:embed="rId2"/>
          <a:stretch>
            <a:fillRect/>
          </a:stretch>
        </p:blipFill>
        <p:spPr>
          <a:xfrm>
            <a:off x="10561636" y="365125"/>
            <a:ext cx="1240348" cy="741108"/>
          </a:xfrm>
          <a:prstGeom prst="rect">
            <a:avLst/>
          </a:prstGeom>
        </p:spPr>
      </p:pic>
      <p:cxnSp>
        <p:nvCxnSpPr>
          <p:cNvPr id="7" name="Gerade Verbindung 6">
            <a:extLst>
              <a:ext uri="{FF2B5EF4-FFF2-40B4-BE49-F238E27FC236}">
                <a16:creationId xmlns:a16="http://schemas.microsoft.com/office/drawing/2014/main" id="{8CCBE309-B186-7F0A-D735-83DAE493C1D3}"/>
              </a:ext>
            </a:extLst>
          </p:cNvPr>
          <p:cNvCxnSpPr>
            <a:cxnSpLocks/>
          </p:cNvCxnSpPr>
          <p:nvPr userDrawn="1"/>
        </p:nvCxnSpPr>
        <p:spPr>
          <a:xfrm>
            <a:off x="532151" y="549791"/>
            <a:ext cx="0" cy="349007"/>
          </a:xfrm>
          <a:prstGeom prst="line">
            <a:avLst/>
          </a:prstGeom>
          <a:ln w="28575">
            <a:solidFill>
              <a:srgbClr val="001F47"/>
            </a:solidFill>
          </a:ln>
        </p:spPr>
        <p:style>
          <a:lnRef idx="1">
            <a:schemeClr val="dk1"/>
          </a:lnRef>
          <a:fillRef idx="0">
            <a:schemeClr val="dk1"/>
          </a:fillRef>
          <a:effectRef idx="0">
            <a:schemeClr val="dk1"/>
          </a:effectRef>
          <a:fontRef idx="minor">
            <a:schemeClr val="tx1"/>
          </a:fontRef>
        </p:style>
      </p:cxnSp>
      <p:sp>
        <p:nvSpPr>
          <p:cNvPr id="5" name="Textplatzhalter 4">
            <a:extLst>
              <a:ext uri="{FF2B5EF4-FFF2-40B4-BE49-F238E27FC236}">
                <a16:creationId xmlns:a16="http://schemas.microsoft.com/office/drawing/2014/main" id="{9B6D680B-289E-9D59-6FDA-02841084DFE3}"/>
              </a:ext>
            </a:extLst>
          </p:cNvPr>
          <p:cNvSpPr>
            <a:spLocks noGrp="1"/>
          </p:cNvSpPr>
          <p:nvPr>
            <p:ph type="body" sz="quarter" idx="10"/>
          </p:nvPr>
        </p:nvSpPr>
        <p:spPr>
          <a:xfrm>
            <a:off x="644413" y="256932"/>
            <a:ext cx="8460950" cy="464285"/>
          </a:xfrm>
          <a:prstGeom prst="rect">
            <a:avLst/>
          </a:prstGeom>
        </p:spPr>
        <p:txBody>
          <a:bodyPr/>
          <a:lstStyle>
            <a:lvl1pPr marL="0" indent="0">
              <a:buNone/>
              <a:defRPr/>
            </a:lvl1pPr>
          </a:lstStyle>
          <a:p>
            <a:pPr lvl="0"/>
            <a:r>
              <a:rPr lang="de-DE"/>
              <a:t>Mastertextformat bearbeiten</a:t>
            </a:r>
          </a:p>
        </p:txBody>
      </p:sp>
      <p:sp>
        <p:nvSpPr>
          <p:cNvPr id="9" name="Titel 16">
            <a:extLst>
              <a:ext uri="{FF2B5EF4-FFF2-40B4-BE49-F238E27FC236}">
                <a16:creationId xmlns:a16="http://schemas.microsoft.com/office/drawing/2014/main" id="{4EDBCC7A-3E09-5737-4ACD-332B3BEF4C1F}"/>
              </a:ext>
            </a:extLst>
          </p:cNvPr>
          <p:cNvSpPr>
            <a:spLocks noGrp="1"/>
          </p:cNvSpPr>
          <p:nvPr>
            <p:ph type="title" hasCustomPrompt="1"/>
          </p:nvPr>
        </p:nvSpPr>
        <p:spPr>
          <a:xfrm>
            <a:off x="678733" y="724294"/>
            <a:ext cx="9012407" cy="252410"/>
          </a:xfrm>
          <a:prstGeom prst="rect">
            <a:avLst/>
          </a:prstGeom>
        </p:spPr>
        <p:txBody>
          <a:bodyPr>
            <a:noAutofit/>
          </a:bodyPr>
          <a:lstStyle>
            <a:lvl1pPr>
              <a:defRPr sz="1400" b="0" i="0" spc="0">
                <a:solidFill>
                  <a:srgbClr val="638FC7"/>
                </a:solidFill>
                <a:latin typeface="+mj-lt"/>
                <a:ea typeface="SF Pro Display Light" pitchFamily="2" charset="0"/>
                <a:cs typeface="SF Pro Display Light" pitchFamily="2" charset="0"/>
              </a:defRPr>
            </a:lvl1pPr>
          </a:lstStyle>
          <a:p>
            <a:r>
              <a:rPr lang="de-DE" dirty="0"/>
              <a:t>MASTERTITELFORMAT BEARBEITEN</a:t>
            </a:r>
          </a:p>
        </p:txBody>
      </p:sp>
      <p:sp>
        <p:nvSpPr>
          <p:cNvPr id="3" name="Text Placeholder 2">
            <a:extLst>
              <a:ext uri="{FF2B5EF4-FFF2-40B4-BE49-F238E27FC236}">
                <a16:creationId xmlns:a16="http://schemas.microsoft.com/office/drawing/2014/main" id="{14D876AD-26EB-9FB8-F2DC-88653A0B3D0E}"/>
              </a:ext>
            </a:extLst>
          </p:cNvPr>
          <p:cNvSpPr>
            <a:spLocks noGrp="1"/>
          </p:cNvSpPr>
          <p:nvPr>
            <p:ph type="body" sz="quarter" idx="11"/>
          </p:nvPr>
        </p:nvSpPr>
        <p:spPr>
          <a:xfrm>
            <a:off x="679450" y="1265238"/>
            <a:ext cx="9882188" cy="5335587"/>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223344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8108A0E-779B-EBF2-DC4E-ECA0D7301259}"/>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2299478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1249251"/>
            <a:ext cx="6172200" cy="461179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480872"/>
            <a:ext cx="3932237" cy="338811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5" name="Grafik 4">
            <a:extLst>
              <a:ext uri="{FF2B5EF4-FFF2-40B4-BE49-F238E27FC236}">
                <a16:creationId xmlns:a16="http://schemas.microsoft.com/office/drawing/2014/main" id="{7338123D-8057-C7CC-7683-5ED5E172738B}"/>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44042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1236372"/>
            <a:ext cx="6172200" cy="4624678"/>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552700"/>
            <a:ext cx="3932237" cy="33162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5" name="Grafik 4">
            <a:extLst>
              <a:ext uri="{FF2B5EF4-FFF2-40B4-BE49-F238E27FC236}">
                <a16:creationId xmlns:a16="http://schemas.microsoft.com/office/drawing/2014/main" id="{FE90B69F-7B9F-F4B6-EFA7-187F2FE76CA5}"/>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44770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67930" cy="1325563"/>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9769529-1117-BD4E-A8D2-68D7388E7BE1}" type="datetimeFigureOut">
              <a:rPr lang="de-DE" smtClean="0"/>
              <a:pPr/>
              <a:t>01.07.2025</a:t>
            </a:fld>
            <a:endParaRPr lang="de-DE"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de-DE" dirty="0"/>
          </a:p>
        </p:txBody>
      </p:sp>
      <p:sp>
        <p:nvSpPr>
          <p:cNvPr id="6" name="Slide Number Placeholder 5"/>
          <p:cNvSpPr>
            <a:spLocks noGrp="1"/>
          </p:cNvSpPr>
          <p:nvPr>
            <p:ph type="sldNum" sz="quarter" idx="12"/>
          </p:nvPr>
        </p:nvSpPr>
        <p:spPr/>
        <p:txBody>
          <a:bodyPr/>
          <a:lstStyle/>
          <a:p>
            <a:fld id="{7AC92315-95A7-CE46-BE31-CD2FAB470A52}" type="slidenum">
              <a:rPr lang="de-DE" smtClean="0"/>
              <a:pPr/>
              <a:t>‹Nr.›</a:t>
            </a:fld>
            <a:endParaRPr lang="de-DE" dirty="0"/>
          </a:p>
        </p:txBody>
      </p:sp>
      <p:pic>
        <p:nvPicPr>
          <p:cNvPr id="7" name="Grafik 6">
            <a:extLst>
              <a:ext uri="{FF2B5EF4-FFF2-40B4-BE49-F238E27FC236}">
                <a16:creationId xmlns:a16="http://schemas.microsoft.com/office/drawing/2014/main" id="{B2ABCB07-86DF-405A-835A-BF635E312DB9}"/>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86636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5CE10D-2174-CBE4-6E93-CBF6EC73757E}"/>
              </a:ext>
            </a:extLst>
          </p:cNvPr>
          <p:cNvSpPr>
            <a:spLocks noGrp="1"/>
          </p:cNvSpPr>
          <p:nvPr>
            <p:ph type="title"/>
          </p:nvPr>
        </p:nvSpPr>
        <p:spPr>
          <a:xfrm>
            <a:off x="6240880" y="365125"/>
            <a:ext cx="3983885" cy="443496"/>
          </a:xfrm>
          <a:prstGeom prst="rect">
            <a:avLst/>
          </a:prstGeom>
        </p:spPr>
        <p:txBody>
          <a:bodyPr>
            <a:noAutofit/>
          </a:bodyPr>
          <a:lstStyle>
            <a:lvl1pPr>
              <a:defRPr sz="1800"/>
            </a:lvl1pPr>
          </a:lstStyle>
          <a:p>
            <a:r>
              <a:rPr lang="de-DE"/>
              <a:t>Mastertitelformat bearbeiten</a:t>
            </a:r>
            <a:endParaRPr lang="de-DE" dirty="0"/>
          </a:p>
        </p:txBody>
      </p:sp>
      <p:sp>
        <p:nvSpPr>
          <p:cNvPr id="2" name="Rectangle 3">
            <a:extLst>
              <a:ext uri="{FF2B5EF4-FFF2-40B4-BE49-F238E27FC236}">
                <a16:creationId xmlns:a16="http://schemas.microsoft.com/office/drawing/2014/main" id="{231D957A-62B5-AAF8-46BC-F0B8B5352F9A}"/>
              </a:ext>
            </a:extLst>
          </p:cNvPr>
          <p:cNvSpPr/>
          <p:nvPr userDrawn="1"/>
        </p:nvSpPr>
        <p:spPr>
          <a:xfrm>
            <a:off x="442496" y="448332"/>
            <a:ext cx="2496722" cy="2918993"/>
          </a:xfrm>
          <a:prstGeom prst="rect">
            <a:avLst/>
          </a:prstGeom>
          <a:solidFill>
            <a:srgbClr val="010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8">
            <a:extLst>
              <a:ext uri="{FF2B5EF4-FFF2-40B4-BE49-F238E27FC236}">
                <a16:creationId xmlns:a16="http://schemas.microsoft.com/office/drawing/2014/main" id="{4A85793A-82A5-E538-3CE3-7F0D7C6DEAF1}"/>
              </a:ext>
            </a:extLst>
          </p:cNvPr>
          <p:cNvSpPr txBox="1"/>
          <p:nvPr userDrawn="1"/>
        </p:nvSpPr>
        <p:spPr>
          <a:xfrm>
            <a:off x="6240880" y="1139200"/>
            <a:ext cx="4829981" cy="1938992"/>
          </a:xfrm>
          <a:prstGeom prst="rect">
            <a:avLst/>
          </a:prstGeom>
          <a:noFill/>
        </p:spPr>
        <p:txBody>
          <a:bodyPr wrap="square" rtlCol="0">
            <a:spAutoFit/>
          </a:bodyPr>
          <a:lstStyle/>
          <a:p>
            <a:r>
              <a:rPr lang="en-ID" sz="4000" b="1" i="0" spc="100" dirty="0">
                <a:solidFill>
                  <a:srgbClr val="010147"/>
                </a:solidFill>
                <a:latin typeface="SF Pro Heavy" pitchFamily="2" charset="0"/>
                <a:ea typeface="SF Pro Heavy" pitchFamily="2" charset="0"/>
                <a:cs typeface="SF Pro Heavy" pitchFamily="2" charset="0"/>
              </a:rPr>
              <a:t>A.R.C. Laser</a:t>
            </a:r>
            <a:br>
              <a:rPr lang="en-ID" sz="4000" b="1" i="0" spc="100" dirty="0">
                <a:solidFill>
                  <a:srgbClr val="010147"/>
                </a:solidFill>
                <a:latin typeface="SF Pro Heavy" pitchFamily="2" charset="0"/>
                <a:ea typeface="SF Pro Heavy" pitchFamily="2" charset="0"/>
                <a:cs typeface="SF Pro Heavy" pitchFamily="2" charset="0"/>
              </a:rPr>
            </a:br>
            <a:r>
              <a:rPr lang="en-ID" sz="4000" b="1" i="0" spc="100" dirty="0">
                <a:solidFill>
                  <a:srgbClr val="010147"/>
                </a:solidFill>
                <a:latin typeface="SF Pro Heavy" pitchFamily="2" charset="0"/>
                <a:ea typeface="SF Pro Heavy" pitchFamily="2" charset="0"/>
                <a:cs typeface="SF Pro Heavy" pitchFamily="2" charset="0"/>
              </a:rPr>
              <a:t>continues to expand</a:t>
            </a:r>
          </a:p>
        </p:txBody>
      </p:sp>
      <p:sp>
        <p:nvSpPr>
          <p:cNvPr id="9" name="TextBox 12">
            <a:extLst>
              <a:ext uri="{FF2B5EF4-FFF2-40B4-BE49-F238E27FC236}">
                <a16:creationId xmlns:a16="http://schemas.microsoft.com/office/drawing/2014/main" id="{35008266-2576-6F5E-DC7B-6E4C6726202C}"/>
              </a:ext>
            </a:extLst>
          </p:cNvPr>
          <p:cNvSpPr txBox="1"/>
          <p:nvPr userDrawn="1"/>
        </p:nvSpPr>
        <p:spPr>
          <a:xfrm>
            <a:off x="780899" y="1233058"/>
            <a:ext cx="2158841" cy="523220"/>
          </a:xfrm>
          <a:prstGeom prst="rect">
            <a:avLst/>
          </a:prstGeom>
          <a:noFill/>
        </p:spPr>
        <p:txBody>
          <a:bodyPr wrap="square" rtlCol="0">
            <a:spAutoFit/>
          </a:bodyPr>
          <a:lstStyle/>
          <a:p>
            <a:r>
              <a:rPr lang="en-ID" sz="2800" spc="100" dirty="0">
                <a:solidFill>
                  <a:schemeClr val="bg1"/>
                </a:solidFill>
                <a:latin typeface="Montserrat SemiBold" panose="00000700000000000000" pitchFamily="2" charset="0"/>
                <a:ea typeface="Roboto" panose="02000000000000000000" pitchFamily="2" charset="0"/>
              </a:rPr>
              <a:t>Service</a:t>
            </a:r>
          </a:p>
        </p:txBody>
      </p:sp>
      <p:sp>
        <p:nvSpPr>
          <p:cNvPr id="10" name="TextBox 13">
            <a:extLst>
              <a:ext uri="{FF2B5EF4-FFF2-40B4-BE49-F238E27FC236}">
                <a16:creationId xmlns:a16="http://schemas.microsoft.com/office/drawing/2014/main" id="{80385A4F-E30A-F6EC-805F-A0C7E8027872}"/>
              </a:ext>
            </a:extLst>
          </p:cNvPr>
          <p:cNvSpPr txBox="1"/>
          <p:nvPr userDrawn="1"/>
        </p:nvSpPr>
        <p:spPr>
          <a:xfrm>
            <a:off x="3306651" y="1255175"/>
            <a:ext cx="2390617" cy="523220"/>
          </a:xfrm>
          <a:prstGeom prst="rect">
            <a:avLst/>
          </a:prstGeom>
          <a:noFill/>
        </p:spPr>
        <p:txBody>
          <a:bodyPr wrap="square" rtlCol="0">
            <a:spAutoFit/>
          </a:bodyPr>
          <a:lstStyle/>
          <a:p>
            <a:r>
              <a:rPr lang="en-ID" sz="2800" spc="100" dirty="0">
                <a:solidFill>
                  <a:srgbClr val="010147"/>
                </a:solidFill>
                <a:latin typeface="Montserrat SemiBold" panose="00000700000000000000" pitchFamily="2" charset="0"/>
                <a:ea typeface="Roboto" panose="02000000000000000000" pitchFamily="2" charset="0"/>
              </a:rPr>
              <a:t>Service</a:t>
            </a:r>
          </a:p>
        </p:txBody>
      </p:sp>
      <p:sp>
        <p:nvSpPr>
          <p:cNvPr id="11" name="TextBox 15">
            <a:extLst>
              <a:ext uri="{FF2B5EF4-FFF2-40B4-BE49-F238E27FC236}">
                <a16:creationId xmlns:a16="http://schemas.microsoft.com/office/drawing/2014/main" id="{2A749B8D-B5AD-D531-BD08-76EEA8BFC4BA}"/>
              </a:ext>
            </a:extLst>
          </p:cNvPr>
          <p:cNvSpPr txBox="1"/>
          <p:nvPr userDrawn="1"/>
        </p:nvSpPr>
        <p:spPr>
          <a:xfrm>
            <a:off x="11615675" y="6516252"/>
            <a:ext cx="465888" cy="215444"/>
          </a:xfrm>
          <a:prstGeom prst="rect">
            <a:avLst/>
          </a:prstGeom>
          <a:noFill/>
        </p:spPr>
        <p:txBody>
          <a:bodyPr wrap="square" rtlCol="0">
            <a:spAutoFit/>
          </a:bodyPr>
          <a:lstStyle/>
          <a:p>
            <a:pPr algn="ctr"/>
            <a:r>
              <a:rPr lang="en-US" sz="800" dirty="0">
                <a:solidFill>
                  <a:srgbClr val="010147"/>
                </a:solidFill>
                <a:latin typeface="Montserrat SemiBold" panose="00000700000000000000" pitchFamily="2" charset="0"/>
              </a:rPr>
              <a:t>2021</a:t>
            </a:r>
          </a:p>
        </p:txBody>
      </p:sp>
      <p:cxnSp>
        <p:nvCxnSpPr>
          <p:cNvPr id="12" name="Straight Connector 16">
            <a:extLst>
              <a:ext uri="{FF2B5EF4-FFF2-40B4-BE49-F238E27FC236}">
                <a16:creationId xmlns:a16="http://schemas.microsoft.com/office/drawing/2014/main" id="{714FFB3A-CBA5-00DC-ACFC-FFA1D09353A1}"/>
              </a:ext>
            </a:extLst>
          </p:cNvPr>
          <p:cNvCxnSpPr>
            <a:endCxn id="11" idx="1"/>
          </p:cNvCxnSpPr>
          <p:nvPr userDrawn="1"/>
        </p:nvCxnSpPr>
        <p:spPr>
          <a:xfrm>
            <a:off x="10503368" y="6623974"/>
            <a:ext cx="1112307" cy="0"/>
          </a:xfrm>
          <a:prstGeom prst="line">
            <a:avLst/>
          </a:prstGeom>
          <a:ln>
            <a:solidFill>
              <a:srgbClr val="010147"/>
            </a:solidFill>
          </a:ln>
        </p:spPr>
        <p:style>
          <a:lnRef idx="1">
            <a:schemeClr val="accent1"/>
          </a:lnRef>
          <a:fillRef idx="0">
            <a:schemeClr val="accent1"/>
          </a:fillRef>
          <a:effectRef idx="0">
            <a:schemeClr val="accent1"/>
          </a:effectRef>
          <a:fontRef idx="minor">
            <a:schemeClr val="tx1"/>
          </a:fontRef>
        </p:style>
      </p:cxnSp>
      <p:sp>
        <p:nvSpPr>
          <p:cNvPr id="13" name="Rectangle 29">
            <a:extLst>
              <a:ext uri="{FF2B5EF4-FFF2-40B4-BE49-F238E27FC236}">
                <a16:creationId xmlns:a16="http://schemas.microsoft.com/office/drawing/2014/main" id="{9440EED1-7165-28F9-41C4-0130B33A78C5}"/>
              </a:ext>
            </a:extLst>
          </p:cNvPr>
          <p:cNvSpPr/>
          <p:nvPr userDrawn="1"/>
        </p:nvSpPr>
        <p:spPr>
          <a:xfrm>
            <a:off x="2939218" y="3367325"/>
            <a:ext cx="2496722" cy="2918993"/>
          </a:xfrm>
          <a:prstGeom prst="rect">
            <a:avLst/>
          </a:prstGeom>
          <a:solidFill>
            <a:srgbClr val="010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31">
            <a:extLst>
              <a:ext uri="{FF2B5EF4-FFF2-40B4-BE49-F238E27FC236}">
                <a16:creationId xmlns:a16="http://schemas.microsoft.com/office/drawing/2014/main" id="{FD5A7E02-6522-A899-D25E-F2B73C9E55E3}"/>
              </a:ext>
            </a:extLst>
          </p:cNvPr>
          <p:cNvSpPr txBox="1"/>
          <p:nvPr userDrawn="1"/>
        </p:nvSpPr>
        <p:spPr>
          <a:xfrm>
            <a:off x="3306651" y="4189025"/>
            <a:ext cx="2158841" cy="523220"/>
          </a:xfrm>
          <a:prstGeom prst="rect">
            <a:avLst/>
          </a:prstGeom>
          <a:noFill/>
        </p:spPr>
        <p:txBody>
          <a:bodyPr wrap="square" rtlCol="0">
            <a:spAutoFit/>
          </a:bodyPr>
          <a:lstStyle/>
          <a:p>
            <a:r>
              <a:rPr lang="en-ID" sz="2800" spc="100" dirty="0">
                <a:solidFill>
                  <a:schemeClr val="bg1"/>
                </a:solidFill>
                <a:latin typeface="Montserrat SemiBold" panose="00000700000000000000" pitchFamily="2" charset="0"/>
                <a:ea typeface="Roboto" panose="02000000000000000000" pitchFamily="2" charset="0"/>
              </a:rPr>
              <a:t>Product</a:t>
            </a:r>
          </a:p>
        </p:txBody>
      </p:sp>
      <p:sp>
        <p:nvSpPr>
          <p:cNvPr id="15" name="TextBox 32">
            <a:extLst>
              <a:ext uri="{FF2B5EF4-FFF2-40B4-BE49-F238E27FC236}">
                <a16:creationId xmlns:a16="http://schemas.microsoft.com/office/drawing/2014/main" id="{8A865033-9482-7F81-18DD-9E3234C501DB}"/>
              </a:ext>
            </a:extLst>
          </p:cNvPr>
          <p:cNvSpPr txBox="1"/>
          <p:nvPr userDrawn="1"/>
        </p:nvSpPr>
        <p:spPr>
          <a:xfrm>
            <a:off x="780899" y="4185898"/>
            <a:ext cx="2052214" cy="523220"/>
          </a:xfrm>
          <a:prstGeom prst="rect">
            <a:avLst/>
          </a:prstGeom>
          <a:noFill/>
        </p:spPr>
        <p:txBody>
          <a:bodyPr wrap="square" rtlCol="0">
            <a:spAutoFit/>
          </a:bodyPr>
          <a:lstStyle/>
          <a:p>
            <a:r>
              <a:rPr lang="en-ID" sz="2800" spc="100" dirty="0">
                <a:solidFill>
                  <a:srgbClr val="010147"/>
                </a:solidFill>
                <a:latin typeface="Montserrat SemiBold" panose="00000700000000000000" pitchFamily="2" charset="0"/>
                <a:ea typeface="Roboto" panose="02000000000000000000" pitchFamily="2" charset="0"/>
              </a:rPr>
              <a:t>Product</a:t>
            </a:r>
          </a:p>
        </p:txBody>
      </p:sp>
      <p:grpSp>
        <p:nvGrpSpPr>
          <p:cNvPr id="16" name="Group 39">
            <a:extLst>
              <a:ext uri="{FF2B5EF4-FFF2-40B4-BE49-F238E27FC236}">
                <a16:creationId xmlns:a16="http://schemas.microsoft.com/office/drawing/2014/main" id="{64983CE6-C1B7-96F3-FBC7-500051F46FBD}"/>
              </a:ext>
            </a:extLst>
          </p:cNvPr>
          <p:cNvGrpSpPr/>
          <p:nvPr userDrawn="1"/>
        </p:nvGrpSpPr>
        <p:grpSpPr>
          <a:xfrm>
            <a:off x="4825412" y="448332"/>
            <a:ext cx="640080" cy="640080"/>
            <a:chOff x="4792132" y="462470"/>
            <a:chExt cx="640080" cy="640080"/>
          </a:xfrm>
        </p:grpSpPr>
        <p:cxnSp>
          <p:nvCxnSpPr>
            <p:cNvPr id="17" name="Straight Connector 37">
              <a:extLst>
                <a:ext uri="{FF2B5EF4-FFF2-40B4-BE49-F238E27FC236}">
                  <a16:creationId xmlns:a16="http://schemas.microsoft.com/office/drawing/2014/main" id="{EE067610-87E7-30B4-E1A8-F72C39DC014B}"/>
                </a:ext>
              </a:extLst>
            </p:cNvPr>
            <p:cNvCxnSpPr/>
            <p:nvPr/>
          </p:nvCxnSpPr>
          <p:spPr>
            <a:xfrm>
              <a:off x="4792132" y="479138"/>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cxnSp>
          <p:nvCxnSpPr>
            <p:cNvPr id="18" name="Straight Connector 38">
              <a:extLst>
                <a:ext uri="{FF2B5EF4-FFF2-40B4-BE49-F238E27FC236}">
                  <a16:creationId xmlns:a16="http://schemas.microsoft.com/office/drawing/2014/main" id="{37053216-24F6-AC7F-74BA-9B2724AA4803}"/>
                </a:ext>
              </a:extLst>
            </p:cNvPr>
            <p:cNvCxnSpPr>
              <a:cxnSpLocks/>
            </p:cNvCxnSpPr>
            <p:nvPr/>
          </p:nvCxnSpPr>
          <p:spPr>
            <a:xfrm rot="5400000">
              <a:off x="5093487" y="782510"/>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grpSp>
      <p:grpSp>
        <p:nvGrpSpPr>
          <p:cNvPr id="19" name="Group 44">
            <a:extLst>
              <a:ext uri="{FF2B5EF4-FFF2-40B4-BE49-F238E27FC236}">
                <a16:creationId xmlns:a16="http://schemas.microsoft.com/office/drawing/2014/main" id="{8B1CD7C4-D5E3-3782-B79D-A2915EF07DB0}"/>
              </a:ext>
            </a:extLst>
          </p:cNvPr>
          <p:cNvGrpSpPr/>
          <p:nvPr userDrawn="1"/>
        </p:nvGrpSpPr>
        <p:grpSpPr>
          <a:xfrm rot="5400000" flipV="1">
            <a:off x="442496" y="5646238"/>
            <a:ext cx="640080" cy="640080"/>
            <a:chOff x="4792132" y="462470"/>
            <a:chExt cx="640080" cy="640080"/>
          </a:xfrm>
        </p:grpSpPr>
        <p:cxnSp>
          <p:nvCxnSpPr>
            <p:cNvPr id="20" name="Straight Connector 45">
              <a:extLst>
                <a:ext uri="{FF2B5EF4-FFF2-40B4-BE49-F238E27FC236}">
                  <a16:creationId xmlns:a16="http://schemas.microsoft.com/office/drawing/2014/main" id="{5CA52747-AF84-CB2D-DDB1-2D85FC07487E}"/>
                </a:ext>
              </a:extLst>
            </p:cNvPr>
            <p:cNvCxnSpPr/>
            <p:nvPr/>
          </p:nvCxnSpPr>
          <p:spPr>
            <a:xfrm>
              <a:off x="4792132" y="479138"/>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cxnSp>
          <p:nvCxnSpPr>
            <p:cNvPr id="21" name="Straight Connector 46">
              <a:extLst>
                <a:ext uri="{FF2B5EF4-FFF2-40B4-BE49-F238E27FC236}">
                  <a16:creationId xmlns:a16="http://schemas.microsoft.com/office/drawing/2014/main" id="{8721996A-0C73-291F-4FBE-31BD1DC337C7}"/>
                </a:ext>
              </a:extLst>
            </p:cNvPr>
            <p:cNvCxnSpPr>
              <a:cxnSpLocks/>
            </p:cNvCxnSpPr>
            <p:nvPr/>
          </p:nvCxnSpPr>
          <p:spPr>
            <a:xfrm rot="5400000">
              <a:off x="5093487" y="782510"/>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grpSp>
      <p:grpSp>
        <p:nvGrpSpPr>
          <p:cNvPr id="22" name="Google Shape;265;p13">
            <a:extLst>
              <a:ext uri="{FF2B5EF4-FFF2-40B4-BE49-F238E27FC236}">
                <a16:creationId xmlns:a16="http://schemas.microsoft.com/office/drawing/2014/main" id="{450B1B33-7A47-85E5-4D5F-0F5240C14778}"/>
              </a:ext>
            </a:extLst>
          </p:cNvPr>
          <p:cNvGrpSpPr/>
          <p:nvPr userDrawn="1"/>
        </p:nvGrpSpPr>
        <p:grpSpPr>
          <a:xfrm>
            <a:off x="592036" y="592052"/>
            <a:ext cx="490540" cy="479427"/>
            <a:chOff x="2794013" y="673102"/>
            <a:chExt cx="490540" cy="479427"/>
          </a:xfrm>
          <a:solidFill>
            <a:schemeClr val="bg1"/>
          </a:solidFill>
        </p:grpSpPr>
        <p:sp>
          <p:nvSpPr>
            <p:cNvPr id="23" name="Google Shape;266;p13">
              <a:extLst>
                <a:ext uri="{FF2B5EF4-FFF2-40B4-BE49-F238E27FC236}">
                  <a16:creationId xmlns:a16="http://schemas.microsoft.com/office/drawing/2014/main" id="{F9267253-7443-4A22-57D4-1E0510162040}"/>
                </a:ext>
              </a:extLst>
            </p:cNvPr>
            <p:cNvSpPr/>
            <p:nvPr/>
          </p:nvSpPr>
          <p:spPr>
            <a:xfrm>
              <a:off x="2794013" y="735015"/>
              <a:ext cx="427039" cy="417514"/>
            </a:xfrm>
            <a:custGeom>
              <a:avLst/>
              <a:gdLst/>
              <a:ahLst/>
              <a:cxnLst/>
              <a:rect l="l" t="t" r="r" b="b"/>
              <a:pathLst>
                <a:path w="12094" h="11803" extrusionOk="0">
                  <a:moveTo>
                    <a:pt x="7143" y="8718"/>
                  </a:moveTo>
                  <a:lnTo>
                    <a:pt x="5258" y="10603"/>
                  </a:lnTo>
                  <a:cubicBezTo>
                    <a:pt x="4756" y="11105"/>
                    <a:pt x="4089" y="11381"/>
                    <a:pt x="3379" y="11381"/>
                  </a:cubicBezTo>
                  <a:cubicBezTo>
                    <a:pt x="2669" y="11381"/>
                    <a:pt x="2002" y="11105"/>
                    <a:pt x="1500" y="10603"/>
                  </a:cubicBezTo>
                  <a:cubicBezTo>
                    <a:pt x="464" y="9567"/>
                    <a:pt x="464" y="7882"/>
                    <a:pt x="1500" y="6846"/>
                  </a:cubicBezTo>
                  <a:lnTo>
                    <a:pt x="5050" y="3296"/>
                  </a:lnTo>
                  <a:cubicBezTo>
                    <a:pt x="5552" y="2794"/>
                    <a:pt x="6219" y="2518"/>
                    <a:pt x="6929" y="2518"/>
                  </a:cubicBezTo>
                  <a:cubicBezTo>
                    <a:pt x="7638" y="2518"/>
                    <a:pt x="8305" y="2794"/>
                    <a:pt x="8807" y="3296"/>
                  </a:cubicBezTo>
                  <a:cubicBezTo>
                    <a:pt x="9100" y="3589"/>
                    <a:pt x="9320" y="3947"/>
                    <a:pt x="9450" y="4336"/>
                  </a:cubicBezTo>
                  <a:lnTo>
                    <a:pt x="7770" y="6016"/>
                  </a:lnTo>
                  <a:cubicBezTo>
                    <a:pt x="7544" y="6242"/>
                    <a:pt x="7243" y="6367"/>
                    <a:pt x="6924" y="6367"/>
                  </a:cubicBezTo>
                  <a:cubicBezTo>
                    <a:pt x="6604" y="6367"/>
                    <a:pt x="6304" y="6242"/>
                    <a:pt x="6078" y="6016"/>
                  </a:cubicBezTo>
                  <a:cubicBezTo>
                    <a:pt x="5964" y="5902"/>
                    <a:pt x="5875" y="5769"/>
                    <a:pt x="5815" y="5621"/>
                  </a:cubicBezTo>
                  <a:cubicBezTo>
                    <a:pt x="5771" y="5512"/>
                    <a:pt x="5648" y="5460"/>
                    <a:pt x="5540" y="5504"/>
                  </a:cubicBezTo>
                  <a:cubicBezTo>
                    <a:pt x="5431" y="5548"/>
                    <a:pt x="5379" y="5671"/>
                    <a:pt x="5423" y="5780"/>
                  </a:cubicBezTo>
                  <a:cubicBezTo>
                    <a:pt x="5504" y="5981"/>
                    <a:pt x="5624" y="6161"/>
                    <a:pt x="5778" y="6315"/>
                  </a:cubicBezTo>
                  <a:cubicBezTo>
                    <a:pt x="6084" y="6622"/>
                    <a:pt x="6491" y="6790"/>
                    <a:pt x="6924" y="6790"/>
                  </a:cubicBezTo>
                  <a:cubicBezTo>
                    <a:pt x="7357" y="6790"/>
                    <a:pt x="7763" y="6622"/>
                    <a:pt x="8069" y="6315"/>
                  </a:cubicBezTo>
                  <a:lnTo>
                    <a:pt x="11619" y="2766"/>
                  </a:lnTo>
                  <a:cubicBezTo>
                    <a:pt x="11925" y="2460"/>
                    <a:pt x="12094" y="2053"/>
                    <a:pt x="12094" y="1620"/>
                  </a:cubicBezTo>
                  <a:cubicBezTo>
                    <a:pt x="12094" y="1188"/>
                    <a:pt x="11925" y="781"/>
                    <a:pt x="11619" y="475"/>
                  </a:cubicBezTo>
                  <a:cubicBezTo>
                    <a:pt x="11313" y="169"/>
                    <a:pt x="10906" y="0"/>
                    <a:pt x="10473" y="0"/>
                  </a:cubicBezTo>
                  <a:cubicBezTo>
                    <a:pt x="10041" y="0"/>
                    <a:pt x="9634" y="169"/>
                    <a:pt x="9328" y="475"/>
                  </a:cubicBezTo>
                  <a:lnTo>
                    <a:pt x="8207" y="1596"/>
                  </a:lnTo>
                  <a:cubicBezTo>
                    <a:pt x="8124" y="1678"/>
                    <a:pt x="8124" y="1812"/>
                    <a:pt x="8207" y="1895"/>
                  </a:cubicBezTo>
                  <a:cubicBezTo>
                    <a:pt x="8290" y="1978"/>
                    <a:pt x="8424" y="1978"/>
                    <a:pt x="8506" y="1895"/>
                  </a:cubicBezTo>
                  <a:lnTo>
                    <a:pt x="9627" y="774"/>
                  </a:lnTo>
                  <a:cubicBezTo>
                    <a:pt x="9853" y="548"/>
                    <a:pt x="10154" y="424"/>
                    <a:pt x="10473" y="424"/>
                  </a:cubicBezTo>
                  <a:cubicBezTo>
                    <a:pt x="10793" y="424"/>
                    <a:pt x="11094" y="548"/>
                    <a:pt x="11320" y="774"/>
                  </a:cubicBezTo>
                  <a:cubicBezTo>
                    <a:pt x="11546" y="1000"/>
                    <a:pt x="11670" y="1301"/>
                    <a:pt x="11670" y="1620"/>
                  </a:cubicBezTo>
                  <a:cubicBezTo>
                    <a:pt x="11670" y="1940"/>
                    <a:pt x="11546" y="2241"/>
                    <a:pt x="11320" y="2467"/>
                  </a:cubicBezTo>
                  <a:lnTo>
                    <a:pt x="9779" y="4007"/>
                  </a:lnTo>
                  <a:cubicBezTo>
                    <a:pt x="9625" y="3631"/>
                    <a:pt x="9396" y="3286"/>
                    <a:pt x="9107" y="2997"/>
                  </a:cubicBezTo>
                  <a:cubicBezTo>
                    <a:pt x="7906" y="1796"/>
                    <a:pt x="5951" y="1796"/>
                    <a:pt x="4750" y="2997"/>
                  </a:cubicBezTo>
                  <a:lnTo>
                    <a:pt x="1201" y="6546"/>
                  </a:lnTo>
                  <a:cubicBezTo>
                    <a:pt x="0" y="7747"/>
                    <a:pt x="0" y="9701"/>
                    <a:pt x="1201" y="10902"/>
                  </a:cubicBezTo>
                  <a:cubicBezTo>
                    <a:pt x="1801" y="11503"/>
                    <a:pt x="2590" y="11803"/>
                    <a:pt x="3379" y="11803"/>
                  </a:cubicBezTo>
                  <a:cubicBezTo>
                    <a:pt x="4168" y="11803"/>
                    <a:pt x="4956" y="11503"/>
                    <a:pt x="5557" y="10902"/>
                  </a:cubicBezTo>
                  <a:lnTo>
                    <a:pt x="7443" y="9017"/>
                  </a:lnTo>
                  <a:cubicBezTo>
                    <a:pt x="7525" y="8934"/>
                    <a:pt x="7525" y="8800"/>
                    <a:pt x="7443" y="8718"/>
                  </a:cubicBezTo>
                  <a:cubicBezTo>
                    <a:pt x="7360" y="8635"/>
                    <a:pt x="7226" y="8635"/>
                    <a:pt x="7143" y="8718"/>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4" name="Google Shape;267;p13">
              <a:extLst>
                <a:ext uri="{FF2B5EF4-FFF2-40B4-BE49-F238E27FC236}">
                  <a16:creationId xmlns:a16="http://schemas.microsoft.com/office/drawing/2014/main" id="{D7B6A217-E519-3637-7599-8AA4879C9688}"/>
                </a:ext>
              </a:extLst>
            </p:cNvPr>
            <p:cNvSpPr/>
            <p:nvPr/>
          </p:nvSpPr>
          <p:spPr>
            <a:xfrm>
              <a:off x="2855926" y="673102"/>
              <a:ext cx="428627" cy="428626"/>
            </a:xfrm>
            <a:custGeom>
              <a:avLst/>
              <a:gdLst/>
              <a:ahLst/>
              <a:cxnLst/>
              <a:rect l="l" t="t" r="r" b="b"/>
              <a:pathLst>
                <a:path w="12093" h="12103" extrusionOk="0">
                  <a:moveTo>
                    <a:pt x="10892" y="1201"/>
                  </a:moveTo>
                  <a:cubicBezTo>
                    <a:pt x="9692" y="0"/>
                    <a:pt x="7737" y="0"/>
                    <a:pt x="6536" y="1201"/>
                  </a:cubicBezTo>
                  <a:lnTo>
                    <a:pt x="4648" y="3089"/>
                  </a:lnTo>
                  <a:cubicBezTo>
                    <a:pt x="4566" y="3172"/>
                    <a:pt x="4566" y="3306"/>
                    <a:pt x="4648" y="3388"/>
                  </a:cubicBezTo>
                  <a:cubicBezTo>
                    <a:pt x="4731" y="3471"/>
                    <a:pt x="4865" y="3471"/>
                    <a:pt x="4948" y="3388"/>
                  </a:cubicBezTo>
                  <a:lnTo>
                    <a:pt x="6836" y="1501"/>
                  </a:lnTo>
                  <a:cubicBezTo>
                    <a:pt x="7872" y="465"/>
                    <a:pt x="9557" y="465"/>
                    <a:pt x="10593" y="1501"/>
                  </a:cubicBezTo>
                  <a:cubicBezTo>
                    <a:pt x="11629" y="2537"/>
                    <a:pt x="11629" y="4222"/>
                    <a:pt x="10593" y="5258"/>
                  </a:cubicBezTo>
                  <a:lnTo>
                    <a:pt x="7044" y="8808"/>
                  </a:lnTo>
                  <a:cubicBezTo>
                    <a:pt x="6542" y="9310"/>
                    <a:pt x="5875" y="9586"/>
                    <a:pt x="5165" y="9586"/>
                  </a:cubicBezTo>
                  <a:cubicBezTo>
                    <a:pt x="4455" y="9586"/>
                    <a:pt x="3788" y="9310"/>
                    <a:pt x="3286" y="8808"/>
                  </a:cubicBezTo>
                  <a:cubicBezTo>
                    <a:pt x="2993" y="8515"/>
                    <a:pt x="2773" y="8157"/>
                    <a:pt x="2643" y="7767"/>
                  </a:cubicBezTo>
                  <a:lnTo>
                    <a:pt x="4323" y="6088"/>
                  </a:lnTo>
                  <a:cubicBezTo>
                    <a:pt x="4549" y="5862"/>
                    <a:pt x="4850" y="5737"/>
                    <a:pt x="5170" y="5737"/>
                  </a:cubicBezTo>
                  <a:cubicBezTo>
                    <a:pt x="5489" y="5737"/>
                    <a:pt x="5790" y="5862"/>
                    <a:pt x="6016" y="6088"/>
                  </a:cubicBezTo>
                  <a:cubicBezTo>
                    <a:pt x="6130" y="6201"/>
                    <a:pt x="6218" y="6335"/>
                    <a:pt x="6278" y="6483"/>
                  </a:cubicBezTo>
                  <a:cubicBezTo>
                    <a:pt x="6322" y="6591"/>
                    <a:pt x="6445" y="6644"/>
                    <a:pt x="6554" y="6600"/>
                  </a:cubicBezTo>
                  <a:cubicBezTo>
                    <a:pt x="6662" y="6556"/>
                    <a:pt x="6714" y="6432"/>
                    <a:pt x="6670" y="6324"/>
                  </a:cubicBezTo>
                  <a:cubicBezTo>
                    <a:pt x="6589" y="6123"/>
                    <a:pt x="6469" y="5943"/>
                    <a:pt x="6315" y="5788"/>
                  </a:cubicBezTo>
                  <a:cubicBezTo>
                    <a:pt x="6009" y="5482"/>
                    <a:pt x="5602" y="5314"/>
                    <a:pt x="5170" y="5314"/>
                  </a:cubicBezTo>
                  <a:cubicBezTo>
                    <a:pt x="4737" y="5314"/>
                    <a:pt x="4330" y="5482"/>
                    <a:pt x="4024" y="5788"/>
                  </a:cubicBezTo>
                  <a:lnTo>
                    <a:pt x="2294" y="7518"/>
                  </a:lnTo>
                  <a:cubicBezTo>
                    <a:pt x="2263" y="7537"/>
                    <a:pt x="2237" y="7563"/>
                    <a:pt x="2219" y="7593"/>
                  </a:cubicBezTo>
                  <a:lnTo>
                    <a:pt x="474" y="9338"/>
                  </a:lnTo>
                  <a:cubicBezTo>
                    <a:pt x="168" y="9644"/>
                    <a:pt x="0" y="10051"/>
                    <a:pt x="0" y="10483"/>
                  </a:cubicBezTo>
                  <a:cubicBezTo>
                    <a:pt x="0" y="10916"/>
                    <a:pt x="168" y="11323"/>
                    <a:pt x="474" y="11629"/>
                  </a:cubicBezTo>
                  <a:cubicBezTo>
                    <a:pt x="780" y="11935"/>
                    <a:pt x="1187" y="12103"/>
                    <a:pt x="1620" y="12103"/>
                  </a:cubicBezTo>
                  <a:cubicBezTo>
                    <a:pt x="2053" y="12103"/>
                    <a:pt x="2459" y="11935"/>
                    <a:pt x="2765" y="11629"/>
                  </a:cubicBezTo>
                  <a:lnTo>
                    <a:pt x="3885" y="10510"/>
                  </a:lnTo>
                  <a:cubicBezTo>
                    <a:pt x="3967" y="10427"/>
                    <a:pt x="3967" y="10293"/>
                    <a:pt x="3885" y="10210"/>
                  </a:cubicBezTo>
                  <a:cubicBezTo>
                    <a:pt x="3802" y="10128"/>
                    <a:pt x="3668" y="10128"/>
                    <a:pt x="3585" y="10210"/>
                  </a:cubicBezTo>
                  <a:lnTo>
                    <a:pt x="2466" y="11330"/>
                  </a:lnTo>
                  <a:cubicBezTo>
                    <a:pt x="2240" y="11556"/>
                    <a:pt x="1940" y="11680"/>
                    <a:pt x="1620" y="11680"/>
                  </a:cubicBezTo>
                  <a:cubicBezTo>
                    <a:pt x="1300" y="11680"/>
                    <a:pt x="1000" y="11556"/>
                    <a:pt x="774" y="11330"/>
                  </a:cubicBezTo>
                  <a:cubicBezTo>
                    <a:pt x="548" y="11104"/>
                    <a:pt x="423" y="10803"/>
                    <a:pt x="423" y="10483"/>
                  </a:cubicBezTo>
                  <a:cubicBezTo>
                    <a:pt x="423" y="10164"/>
                    <a:pt x="548" y="9863"/>
                    <a:pt x="774" y="9637"/>
                  </a:cubicBezTo>
                  <a:lnTo>
                    <a:pt x="2314" y="8097"/>
                  </a:lnTo>
                  <a:cubicBezTo>
                    <a:pt x="2469" y="8473"/>
                    <a:pt x="2697" y="8817"/>
                    <a:pt x="2987" y="9107"/>
                  </a:cubicBezTo>
                  <a:cubicBezTo>
                    <a:pt x="3569" y="9689"/>
                    <a:pt x="4342" y="10009"/>
                    <a:pt x="5165" y="10009"/>
                  </a:cubicBezTo>
                  <a:cubicBezTo>
                    <a:pt x="5988" y="10009"/>
                    <a:pt x="6761" y="9689"/>
                    <a:pt x="7343" y="9107"/>
                  </a:cubicBezTo>
                  <a:lnTo>
                    <a:pt x="10892" y="5557"/>
                  </a:lnTo>
                  <a:cubicBezTo>
                    <a:pt x="12093" y="4356"/>
                    <a:pt x="12093" y="2402"/>
                    <a:pt x="10892" y="1201"/>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5" name="Google Shape;129;p13">
            <a:extLst>
              <a:ext uri="{FF2B5EF4-FFF2-40B4-BE49-F238E27FC236}">
                <a16:creationId xmlns:a16="http://schemas.microsoft.com/office/drawing/2014/main" id="{8A8C31DA-E7B4-1B4B-4456-4F41D81F7A3A}"/>
              </a:ext>
            </a:extLst>
          </p:cNvPr>
          <p:cNvGrpSpPr/>
          <p:nvPr userDrawn="1"/>
        </p:nvGrpSpPr>
        <p:grpSpPr>
          <a:xfrm>
            <a:off x="3264977" y="637170"/>
            <a:ext cx="468314" cy="469902"/>
            <a:chOff x="6200801" y="3194060"/>
            <a:chExt cx="468314" cy="469902"/>
          </a:xfrm>
          <a:solidFill>
            <a:srgbClr val="010147"/>
          </a:solidFill>
        </p:grpSpPr>
        <p:sp>
          <p:nvSpPr>
            <p:cNvPr id="26" name="Google Shape;130;p13">
              <a:extLst>
                <a:ext uri="{FF2B5EF4-FFF2-40B4-BE49-F238E27FC236}">
                  <a16:creationId xmlns:a16="http://schemas.microsoft.com/office/drawing/2014/main" id="{E94C8924-4E8A-E8EE-397E-B342756CB905}"/>
                </a:ext>
              </a:extLst>
            </p:cNvPr>
            <p:cNvSpPr/>
            <p:nvPr/>
          </p:nvSpPr>
          <p:spPr>
            <a:xfrm>
              <a:off x="6200801" y="3194060"/>
              <a:ext cx="393701" cy="366714"/>
            </a:xfrm>
            <a:custGeom>
              <a:avLst/>
              <a:gdLst/>
              <a:ahLst/>
              <a:cxnLst/>
              <a:rect l="l" t="t" r="r" b="b"/>
              <a:pathLst>
                <a:path w="11119" h="10350" extrusionOk="0">
                  <a:moveTo>
                    <a:pt x="7154" y="8648"/>
                  </a:moveTo>
                  <a:cubicBezTo>
                    <a:pt x="7271" y="8648"/>
                    <a:pt x="7366" y="8553"/>
                    <a:pt x="7366" y="8436"/>
                  </a:cubicBezTo>
                  <a:cubicBezTo>
                    <a:pt x="7366" y="8319"/>
                    <a:pt x="7271" y="8225"/>
                    <a:pt x="7154" y="8225"/>
                  </a:cubicBezTo>
                  <a:lnTo>
                    <a:pt x="454" y="8225"/>
                  </a:lnTo>
                  <a:cubicBezTo>
                    <a:pt x="438" y="8225"/>
                    <a:pt x="423" y="8210"/>
                    <a:pt x="423" y="8193"/>
                  </a:cubicBezTo>
                  <a:lnTo>
                    <a:pt x="423" y="454"/>
                  </a:lnTo>
                  <a:cubicBezTo>
                    <a:pt x="423" y="438"/>
                    <a:pt x="438" y="423"/>
                    <a:pt x="454" y="423"/>
                  </a:cubicBezTo>
                  <a:lnTo>
                    <a:pt x="10664" y="423"/>
                  </a:lnTo>
                  <a:cubicBezTo>
                    <a:pt x="10681" y="423"/>
                    <a:pt x="10696" y="438"/>
                    <a:pt x="10696" y="454"/>
                  </a:cubicBezTo>
                  <a:lnTo>
                    <a:pt x="10696" y="4180"/>
                  </a:lnTo>
                  <a:cubicBezTo>
                    <a:pt x="10696" y="4297"/>
                    <a:pt x="10791" y="4391"/>
                    <a:pt x="10907" y="4391"/>
                  </a:cubicBezTo>
                  <a:cubicBezTo>
                    <a:pt x="11024" y="4391"/>
                    <a:pt x="11119" y="4297"/>
                    <a:pt x="11119" y="4180"/>
                  </a:cubicBezTo>
                  <a:lnTo>
                    <a:pt x="11119" y="454"/>
                  </a:lnTo>
                  <a:cubicBezTo>
                    <a:pt x="11119" y="203"/>
                    <a:pt x="10915" y="0"/>
                    <a:pt x="10664" y="0"/>
                  </a:cubicBezTo>
                  <a:lnTo>
                    <a:pt x="454" y="0"/>
                  </a:lnTo>
                  <a:cubicBezTo>
                    <a:pt x="204" y="0"/>
                    <a:pt x="0" y="203"/>
                    <a:pt x="0" y="454"/>
                  </a:cubicBezTo>
                  <a:lnTo>
                    <a:pt x="0" y="8193"/>
                  </a:lnTo>
                  <a:cubicBezTo>
                    <a:pt x="0" y="8444"/>
                    <a:pt x="204" y="8648"/>
                    <a:pt x="454" y="8648"/>
                  </a:cubicBezTo>
                  <a:lnTo>
                    <a:pt x="4270" y="8648"/>
                  </a:lnTo>
                  <a:lnTo>
                    <a:pt x="4270" y="9926"/>
                  </a:lnTo>
                  <a:lnTo>
                    <a:pt x="2642" y="9926"/>
                  </a:lnTo>
                  <a:cubicBezTo>
                    <a:pt x="2525" y="9926"/>
                    <a:pt x="2431" y="10021"/>
                    <a:pt x="2431" y="10138"/>
                  </a:cubicBezTo>
                  <a:cubicBezTo>
                    <a:pt x="2431" y="10255"/>
                    <a:pt x="2525" y="10350"/>
                    <a:pt x="2642" y="10350"/>
                  </a:cubicBezTo>
                  <a:lnTo>
                    <a:pt x="7154" y="10350"/>
                  </a:lnTo>
                  <a:cubicBezTo>
                    <a:pt x="7271" y="10350"/>
                    <a:pt x="7366" y="10255"/>
                    <a:pt x="7366" y="10138"/>
                  </a:cubicBezTo>
                  <a:cubicBezTo>
                    <a:pt x="7366" y="10021"/>
                    <a:pt x="7271" y="9926"/>
                    <a:pt x="7154" y="9926"/>
                  </a:cubicBezTo>
                  <a:lnTo>
                    <a:pt x="6849" y="9926"/>
                  </a:lnTo>
                  <a:lnTo>
                    <a:pt x="6849" y="8648"/>
                  </a:lnTo>
                  <a:lnTo>
                    <a:pt x="7154" y="8648"/>
                  </a:lnTo>
                  <a:close/>
                  <a:moveTo>
                    <a:pt x="6426" y="9926"/>
                  </a:moveTo>
                  <a:lnTo>
                    <a:pt x="4693" y="9926"/>
                  </a:lnTo>
                  <a:lnTo>
                    <a:pt x="4693" y="8648"/>
                  </a:lnTo>
                  <a:lnTo>
                    <a:pt x="6426" y="8648"/>
                  </a:lnTo>
                  <a:lnTo>
                    <a:pt x="6426" y="9926"/>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131;p13">
              <a:extLst>
                <a:ext uri="{FF2B5EF4-FFF2-40B4-BE49-F238E27FC236}">
                  <a16:creationId xmlns:a16="http://schemas.microsoft.com/office/drawing/2014/main" id="{7B43D7CD-2028-0DFA-7378-B9201A95D5DF}"/>
                </a:ext>
              </a:extLst>
            </p:cNvPr>
            <p:cNvSpPr/>
            <p:nvPr/>
          </p:nvSpPr>
          <p:spPr>
            <a:xfrm>
              <a:off x="6230963" y="3435361"/>
              <a:ext cx="230188" cy="14288"/>
            </a:xfrm>
            <a:custGeom>
              <a:avLst/>
              <a:gdLst/>
              <a:ahLst/>
              <a:cxnLst/>
              <a:rect l="l" t="t" r="r" b="b"/>
              <a:pathLst>
                <a:path w="6520" h="424" extrusionOk="0">
                  <a:moveTo>
                    <a:pt x="6308" y="0"/>
                  </a:moveTo>
                  <a:lnTo>
                    <a:pt x="212" y="0"/>
                  </a:lnTo>
                  <a:cubicBezTo>
                    <a:pt x="95" y="0"/>
                    <a:pt x="0" y="95"/>
                    <a:pt x="0" y="212"/>
                  </a:cubicBezTo>
                  <a:cubicBezTo>
                    <a:pt x="0" y="329"/>
                    <a:pt x="95" y="424"/>
                    <a:pt x="212" y="424"/>
                  </a:cubicBezTo>
                  <a:lnTo>
                    <a:pt x="6308" y="424"/>
                  </a:lnTo>
                  <a:cubicBezTo>
                    <a:pt x="6425" y="424"/>
                    <a:pt x="6520" y="329"/>
                    <a:pt x="6520" y="212"/>
                  </a:cubicBezTo>
                  <a:cubicBezTo>
                    <a:pt x="6520" y="95"/>
                    <a:pt x="6425" y="0"/>
                    <a:pt x="6308"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132;p13">
              <a:extLst>
                <a:ext uri="{FF2B5EF4-FFF2-40B4-BE49-F238E27FC236}">
                  <a16:creationId xmlns:a16="http://schemas.microsoft.com/office/drawing/2014/main" id="{610AEA87-88C6-70BF-7605-EA2D72B5951C}"/>
                </a:ext>
              </a:extLst>
            </p:cNvPr>
            <p:cNvSpPr/>
            <p:nvPr/>
          </p:nvSpPr>
          <p:spPr>
            <a:xfrm>
              <a:off x="6477027" y="3365511"/>
              <a:ext cx="192088" cy="298451"/>
            </a:xfrm>
            <a:custGeom>
              <a:avLst/>
              <a:gdLst/>
              <a:ahLst/>
              <a:cxnLst/>
              <a:rect l="l" t="t" r="r" b="b"/>
              <a:pathLst>
                <a:path w="5475" h="8449" extrusionOk="0">
                  <a:moveTo>
                    <a:pt x="5020" y="0"/>
                  </a:moveTo>
                  <a:lnTo>
                    <a:pt x="455" y="0"/>
                  </a:lnTo>
                  <a:cubicBezTo>
                    <a:pt x="204" y="0"/>
                    <a:pt x="0" y="204"/>
                    <a:pt x="0" y="454"/>
                  </a:cubicBezTo>
                  <a:lnTo>
                    <a:pt x="0" y="7994"/>
                  </a:lnTo>
                  <a:cubicBezTo>
                    <a:pt x="0" y="8245"/>
                    <a:pt x="204" y="8449"/>
                    <a:pt x="455" y="8449"/>
                  </a:cubicBezTo>
                  <a:lnTo>
                    <a:pt x="5020" y="8449"/>
                  </a:lnTo>
                  <a:cubicBezTo>
                    <a:pt x="5271" y="8449"/>
                    <a:pt x="5475" y="8245"/>
                    <a:pt x="5475" y="7994"/>
                  </a:cubicBezTo>
                  <a:lnTo>
                    <a:pt x="5475" y="454"/>
                  </a:lnTo>
                  <a:cubicBezTo>
                    <a:pt x="5475" y="204"/>
                    <a:pt x="5271" y="0"/>
                    <a:pt x="5020" y="0"/>
                  </a:cubicBezTo>
                  <a:close/>
                  <a:moveTo>
                    <a:pt x="423" y="1270"/>
                  </a:moveTo>
                  <a:lnTo>
                    <a:pt x="5052" y="1270"/>
                  </a:lnTo>
                  <a:lnTo>
                    <a:pt x="5052" y="6332"/>
                  </a:lnTo>
                  <a:lnTo>
                    <a:pt x="423" y="6332"/>
                  </a:lnTo>
                  <a:lnTo>
                    <a:pt x="423" y="1270"/>
                  </a:lnTo>
                  <a:close/>
                  <a:moveTo>
                    <a:pt x="455" y="423"/>
                  </a:moveTo>
                  <a:lnTo>
                    <a:pt x="5020" y="423"/>
                  </a:lnTo>
                  <a:cubicBezTo>
                    <a:pt x="5037" y="423"/>
                    <a:pt x="5052" y="438"/>
                    <a:pt x="5052" y="454"/>
                  </a:cubicBezTo>
                  <a:lnTo>
                    <a:pt x="5052" y="846"/>
                  </a:lnTo>
                  <a:lnTo>
                    <a:pt x="423" y="846"/>
                  </a:lnTo>
                  <a:lnTo>
                    <a:pt x="423" y="454"/>
                  </a:lnTo>
                  <a:cubicBezTo>
                    <a:pt x="423" y="438"/>
                    <a:pt x="438" y="423"/>
                    <a:pt x="455" y="423"/>
                  </a:cubicBezTo>
                  <a:close/>
                  <a:moveTo>
                    <a:pt x="5020" y="8026"/>
                  </a:moveTo>
                  <a:lnTo>
                    <a:pt x="455" y="8026"/>
                  </a:lnTo>
                  <a:cubicBezTo>
                    <a:pt x="438" y="8026"/>
                    <a:pt x="423" y="8011"/>
                    <a:pt x="423" y="7994"/>
                  </a:cubicBezTo>
                  <a:lnTo>
                    <a:pt x="423" y="6756"/>
                  </a:lnTo>
                  <a:lnTo>
                    <a:pt x="5052" y="6756"/>
                  </a:lnTo>
                  <a:lnTo>
                    <a:pt x="5052" y="7994"/>
                  </a:lnTo>
                  <a:cubicBezTo>
                    <a:pt x="5052" y="8011"/>
                    <a:pt x="5037" y="8026"/>
                    <a:pt x="5020" y="8026"/>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133;p13">
              <a:extLst>
                <a:ext uri="{FF2B5EF4-FFF2-40B4-BE49-F238E27FC236}">
                  <a16:creationId xmlns:a16="http://schemas.microsoft.com/office/drawing/2014/main" id="{FC2DAB87-B40A-D7BD-07BA-2F824DE2C509}"/>
                </a:ext>
              </a:extLst>
            </p:cNvPr>
            <p:cNvSpPr/>
            <p:nvPr/>
          </p:nvSpPr>
          <p:spPr>
            <a:xfrm>
              <a:off x="6550052" y="3617924"/>
              <a:ext cx="46038" cy="15875"/>
            </a:xfrm>
            <a:custGeom>
              <a:avLst/>
              <a:gdLst/>
              <a:ahLst/>
              <a:cxnLst/>
              <a:rect l="l" t="t" r="r" b="b"/>
              <a:pathLst>
                <a:path w="1270" h="423" extrusionOk="0">
                  <a:moveTo>
                    <a:pt x="1059" y="0"/>
                  </a:moveTo>
                  <a:lnTo>
                    <a:pt x="212" y="0"/>
                  </a:lnTo>
                  <a:cubicBezTo>
                    <a:pt x="95" y="0"/>
                    <a:pt x="0" y="95"/>
                    <a:pt x="0" y="212"/>
                  </a:cubicBezTo>
                  <a:cubicBezTo>
                    <a:pt x="0" y="329"/>
                    <a:pt x="95" y="423"/>
                    <a:pt x="212" y="423"/>
                  </a:cubicBezTo>
                  <a:lnTo>
                    <a:pt x="1059" y="423"/>
                  </a:lnTo>
                  <a:cubicBezTo>
                    <a:pt x="1176" y="423"/>
                    <a:pt x="1270" y="329"/>
                    <a:pt x="1270" y="212"/>
                  </a:cubicBezTo>
                  <a:cubicBezTo>
                    <a:pt x="1270" y="95"/>
                    <a:pt x="1176" y="0"/>
                    <a:pt x="1059"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0" name="Google Shape;265;p13">
            <a:extLst>
              <a:ext uri="{FF2B5EF4-FFF2-40B4-BE49-F238E27FC236}">
                <a16:creationId xmlns:a16="http://schemas.microsoft.com/office/drawing/2014/main" id="{5C22309A-2921-6B3C-D33E-37A069B52BD1}"/>
              </a:ext>
            </a:extLst>
          </p:cNvPr>
          <p:cNvGrpSpPr/>
          <p:nvPr userDrawn="1"/>
        </p:nvGrpSpPr>
        <p:grpSpPr>
          <a:xfrm>
            <a:off x="536791" y="3572958"/>
            <a:ext cx="490540" cy="479427"/>
            <a:chOff x="2794013" y="673102"/>
            <a:chExt cx="490540" cy="479427"/>
          </a:xfrm>
          <a:solidFill>
            <a:srgbClr val="010147"/>
          </a:solidFill>
        </p:grpSpPr>
        <p:sp>
          <p:nvSpPr>
            <p:cNvPr id="31" name="Google Shape;266;p13">
              <a:extLst>
                <a:ext uri="{FF2B5EF4-FFF2-40B4-BE49-F238E27FC236}">
                  <a16:creationId xmlns:a16="http://schemas.microsoft.com/office/drawing/2014/main" id="{63BB1EFF-3BE2-9B9D-1AD7-9FAD8531D8F1}"/>
                </a:ext>
              </a:extLst>
            </p:cNvPr>
            <p:cNvSpPr/>
            <p:nvPr/>
          </p:nvSpPr>
          <p:spPr>
            <a:xfrm>
              <a:off x="2794013" y="735015"/>
              <a:ext cx="427039" cy="417514"/>
            </a:xfrm>
            <a:custGeom>
              <a:avLst/>
              <a:gdLst/>
              <a:ahLst/>
              <a:cxnLst/>
              <a:rect l="l" t="t" r="r" b="b"/>
              <a:pathLst>
                <a:path w="12094" h="11803" extrusionOk="0">
                  <a:moveTo>
                    <a:pt x="7143" y="8718"/>
                  </a:moveTo>
                  <a:lnTo>
                    <a:pt x="5258" y="10603"/>
                  </a:lnTo>
                  <a:cubicBezTo>
                    <a:pt x="4756" y="11105"/>
                    <a:pt x="4089" y="11381"/>
                    <a:pt x="3379" y="11381"/>
                  </a:cubicBezTo>
                  <a:cubicBezTo>
                    <a:pt x="2669" y="11381"/>
                    <a:pt x="2002" y="11105"/>
                    <a:pt x="1500" y="10603"/>
                  </a:cubicBezTo>
                  <a:cubicBezTo>
                    <a:pt x="464" y="9567"/>
                    <a:pt x="464" y="7882"/>
                    <a:pt x="1500" y="6846"/>
                  </a:cubicBezTo>
                  <a:lnTo>
                    <a:pt x="5050" y="3296"/>
                  </a:lnTo>
                  <a:cubicBezTo>
                    <a:pt x="5552" y="2794"/>
                    <a:pt x="6219" y="2518"/>
                    <a:pt x="6929" y="2518"/>
                  </a:cubicBezTo>
                  <a:cubicBezTo>
                    <a:pt x="7638" y="2518"/>
                    <a:pt x="8305" y="2794"/>
                    <a:pt x="8807" y="3296"/>
                  </a:cubicBezTo>
                  <a:cubicBezTo>
                    <a:pt x="9100" y="3589"/>
                    <a:pt x="9320" y="3947"/>
                    <a:pt x="9450" y="4336"/>
                  </a:cubicBezTo>
                  <a:lnTo>
                    <a:pt x="7770" y="6016"/>
                  </a:lnTo>
                  <a:cubicBezTo>
                    <a:pt x="7544" y="6242"/>
                    <a:pt x="7243" y="6367"/>
                    <a:pt x="6924" y="6367"/>
                  </a:cubicBezTo>
                  <a:cubicBezTo>
                    <a:pt x="6604" y="6367"/>
                    <a:pt x="6304" y="6242"/>
                    <a:pt x="6078" y="6016"/>
                  </a:cubicBezTo>
                  <a:cubicBezTo>
                    <a:pt x="5964" y="5902"/>
                    <a:pt x="5875" y="5769"/>
                    <a:pt x="5815" y="5621"/>
                  </a:cubicBezTo>
                  <a:cubicBezTo>
                    <a:pt x="5771" y="5512"/>
                    <a:pt x="5648" y="5460"/>
                    <a:pt x="5540" y="5504"/>
                  </a:cubicBezTo>
                  <a:cubicBezTo>
                    <a:pt x="5431" y="5548"/>
                    <a:pt x="5379" y="5671"/>
                    <a:pt x="5423" y="5780"/>
                  </a:cubicBezTo>
                  <a:cubicBezTo>
                    <a:pt x="5504" y="5981"/>
                    <a:pt x="5624" y="6161"/>
                    <a:pt x="5778" y="6315"/>
                  </a:cubicBezTo>
                  <a:cubicBezTo>
                    <a:pt x="6084" y="6622"/>
                    <a:pt x="6491" y="6790"/>
                    <a:pt x="6924" y="6790"/>
                  </a:cubicBezTo>
                  <a:cubicBezTo>
                    <a:pt x="7357" y="6790"/>
                    <a:pt x="7763" y="6622"/>
                    <a:pt x="8069" y="6315"/>
                  </a:cubicBezTo>
                  <a:lnTo>
                    <a:pt x="11619" y="2766"/>
                  </a:lnTo>
                  <a:cubicBezTo>
                    <a:pt x="11925" y="2460"/>
                    <a:pt x="12094" y="2053"/>
                    <a:pt x="12094" y="1620"/>
                  </a:cubicBezTo>
                  <a:cubicBezTo>
                    <a:pt x="12094" y="1188"/>
                    <a:pt x="11925" y="781"/>
                    <a:pt x="11619" y="475"/>
                  </a:cubicBezTo>
                  <a:cubicBezTo>
                    <a:pt x="11313" y="169"/>
                    <a:pt x="10906" y="0"/>
                    <a:pt x="10473" y="0"/>
                  </a:cubicBezTo>
                  <a:cubicBezTo>
                    <a:pt x="10041" y="0"/>
                    <a:pt x="9634" y="169"/>
                    <a:pt x="9328" y="475"/>
                  </a:cubicBezTo>
                  <a:lnTo>
                    <a:pt x="8207" y="1596"/>
                  </a:lnTo>
                  <a:cubicBezTo>
                    <a:pt x="8124" y="1678"/>
                    <a:pt x="8124" y="1812"/>
                    <a:pt x="8207" y="1895"/>
                  </a:cubicBezTo>
                  <a:cubicBezTo>
                    <a:pt x="8290" y="1978"/>
                    <a:pt x="8424" y="1978"/>
                    <a:pt x="8506" y="1895"/>
                  </a:cubicBezTo>
                  <a:lnTo>
                    <a:pt x="9627" y="774"/>
                  </a:lnTo>
                  <a:cubicBezTo>
                    <a:pt x="9853" y="548"/>
                    <a:pt x="10154" y="424"/>
                    <a:pt x="10473" y="424"/>
                  </a:cubicBezTo>
                  <a:cubicBezTo>
                    <a:pt x="10793" y="424"/>
                    <a:pt x="11094" y="548"/>
                    <a:pt x="11320" y="774"/>
                  </a:cubicBezTo>
                  <a:cubicBezTo>
                    <a:pt x="11546" y="1000"/>
                    <a:pt x="11670" y="1301"/>
                    <a:pt x="11670" y="1620"/>
                  </a:cubicBezTo>
                  <a:cubicBezTo>
                    <a:pt x="11670" y="1940"/>
                    <a:pt x="11546" y="2241"/>
                    <a:pt x="11320" y="2467"/>
                  </a:cubicBezTo>
                  <a:lnTo>
                    <a:pt x="9779" y="4007"/>
                  </a:lnTo>
                  <a:cubicBezTo>
                    <a:pt x="9625" y="3631"/>
                    <a:pt x="9396" y="3286"/>
                    <a:pt x="9107" y="2997"/>
                  </a:cubicBezTo>
                  <a:cubicBezTo>
                    <a:pt x="7906" y="1796"/>
                    <a:pt x="5951" y="1796"/>
                    <a:pt x="4750" y="2997"/>
                  </a:cubicBezTo>
                  <a:lnTo>
                    <a:pt x="1201" y="6546"/>
                  </a:lnTo>
                  <a:cubicBezTo>
                    <a:pt x="0" y="7747"/>
                    <a:pt x="0" y="9701"/>
                    <a:pt x="1201" y="10902"/>
                  </a:cubicBezTo>
                  <a:cubicBezTo>
                    <a:pt x="1801" y="11503"/>
                    <a:pt x="2590" y="11803"/>
                    <a:pt x="3379" y="11803"/>
                  </a:cubicBezTo>
                  <a:cubicBezTo>
                    <a:pt x="4168" y="11803"/>
                    <a:pt x="4956" y="11503"/>
                    <a:pt x="5557" y="10902"/>
                  </a:cubicBezTo>
                  <a:lnTo>
                    <a:pt x="7443" y="9017"/>
                  </a:lnTo>
                  <a:cubicBezTo>
                    <a:pt x="7525" y="8934"/>
                    <a:pt x="7525" y="8800"/>
                    <a:pt x="7443" y="8718"/>
                  </a:cubicBezTo>
                  <a:cubicBezTo>
                    <a:pt x="7360" y="8635"/>
                    <a:pt x="7226" y="8635"/>
                    <a:pt x="7143" y="8718"/>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2" name="Google Shape;267;p13">
              <a:extLst>
                <a:ext uri="{FF2B5EF4-FFF2-40B4-BE49-F238E27FC236}">
                  <a16:creationId xmlns:a16="http://schemas.microsoft.com/office/drawing/2014/main" id="{E13DDCF0-1241-BE26-1AD6-5A26977EB4F0}"/>
                </a:ext>
              </a:extLst>
            </p:cNvPr>
            <p:cNvSpPr/>
            <p:nvPr/>
          </p:nvSpPr>
          <p:spPr>
            <a:xfrm>
              <a:off x="2855926" y="673102"/>
              <a:ext cx="428627" cy="428626"/>
            </a:xfrm>
            <a:custGeom>
              <a:avLst/>
              <a:gdLst/>
              <a:ahLst/>
              <a:cxnLst/>
              <a:rect l="l" t="t" r="r" b="b"/>
              <a:pathLst>
                <a:path w="12093" h="12103" extrusionOk="0">
                  <a:moveTo>
                    <a:pt x="10892" y="1201"/>
                  </a:moveTo>
                  <a:cubicBezTo>
                    <a:pt x="9692" y="0"/>
                    <a:pt x="7737" y="0"/>
                    <a:pt x="6536" y="1201"/>
                  </a:cubicBezTo>
                  <a:lnTo>
                    <a:pt x="4648" y="3089"/>
                  </a:lnTo>
                  <a:cubicBezTo>
                    <a:pt x="4566" y="3172"/>
                    <a:pt x="4566" y="3306"/>
                    <a:pt x="4648" y="3388"/>
                  </a:cubicBezTo>
                  <a:cubicBezTo>
                    <a:pt x="4731" y="3471"/>
                    <a:pt x="4865" y="3471"/>
                    <a:pt x="4948" y="3388"/>
                  </a:cubicBezTo>
                  <a:lnTo>
                    <a:pt x="6836" y="1501"/>
                  </a:lnTo>
                  <a:cubicBezTo>
                    <a:pt x="7872" y="465"/>
                    <a:pt x="9557" y="465"/>
                    <a:pt x="10593" y="1501"/>
                  </a:cubicBezTo>
                  <a:cubicBezTo>
                    <a:pt x="11629" y="2537"/>
                    <a:pt x="11629" y="4222"/>
                    <a:pt x="10593" y="5258"/>
                  </a:cubicBezTo>
                  <a:lnTo>
                    <a:pt x="7044" y="8808"/>
                  </a:lnTo>
                  <a:cubicBezTo>
                    <a:pt x="6542" y="9310"/>
                    <a:pt x="5875" y="9586"/>
                    <a:pt x="5165" y="9586"/>
                  </a:cubicBezTo>
                  <a:cubicBezTo>
                    <a:pt x="4455" y="9586"/>
                    <a:pt x="3788" y="9310"/>
                    <a:pt x="3286" y="8808"/>
                  </a:cubicBezTo>
                  <a:cubicBezTo>
                    <a:pt x="2993" y="8515"/>
                    <a:pt x="2773" y="8157"/>
                    <a:pt x="2643" y="7767"/>
                  </a:cubicBezTo>
                  <a:lnTo>
                    <a:pt x="4323" y="6088"/>
                  </a:lnTo>
                  <a:cubicBezTo>
                    <a:pt x="4549" y="5862"/>
                    <a:pt x="4850" y="5737"/>
                    <a:pt x="5170" y="5737"/>
                  </a:cubicBezTo>
                  <a:cubicBezTo>
                    <a:pt x="5489" y="5737"/>
                    <a:pt x="5790" y="5862"/>
                    <a:pt x="6016" y="6088"/>
                  </a:cubicBezTo>
                  <a:cubicBezTo>
                    <a:pt x="6130" y="6201"/>
                    <a:pt x="6218" y="6335"/>
                    <a:pt x="6278" y="6483"/>
                  </a:cubicBezTo>
                  <a:cubicBezTo>
                    <a:pt x="6322" y="6591"/>
                    <a:pt x="6445" y="6644"/>
                    <a:pt x="6554" y="6600"/>
                  </a:cubicBezTo>
                  <a:cubicBezTo>
                    <a:pt x="6662" y="6556"/>
                    <a:pt x="6714" y="6432"/>
                    <a:pt x="6670" y="6324"/>
                  </a:cubicBezTo>
                  <a:cubicBezTo>
                    <a:pt x="6589" y="6123"/>
                    <a:pt x="6469" y="5943"/>
                    <a:pt x="6315" y="5788"/>
                  </a:cubicBezTo>
                  <a:cubicBezTo>
                    <a:pt x="6009" y="5482"/>
                    <a:pt x="5602" y="5314"/>
                    <a:pt x="5170" y="5314"/>
                  </a:cubicBezTo>
                  <a:cubicBezTo>
                    <a:pt x="4737" y="5314"/>
                    <a:pt x="4330" y="5482"/>
                    <a:pt x="4024" y="5788"/>
                  </a:cubicBezTo>
                  <a:lnTo>
                    <a:pt x="2294" y="7518"/>
                  </a:lnTo>
                  <a:cubicBezTo>
                    <a:pt x="2263" y="7537"/>
                    <a:pt x="2237" y="7563"/>
                    <a:pt x="2219" y="7593"/>
                  </a:cubicBezTo>
                  <a:lnTo>
                    <a:pt x="474" y="9338"/>
                  </a:lnTo>
                  <a:cubicBezTo>
                    <a:pt x="168" y="9644"/>
                    <a:pt x="0" y="10051"/>
                    <a:pt x="0" y="10483"/>
                  </a:cubicBezTo>
                  <a:cubicBezTo>
                    <a:pt x="0" y="10916"/>
                    <a:pt x="168" y="11323"/>
                    <a:pt x="474" y="11629"/>
                  </a:cubicBezTo>
                  <a:cubicBezTo>
                    <a:pt x="780" y="11935"/>
                    <a:pt x="1187" y="12103"/>
                    <a:pt x="1620" y="12103"/>
                  </a:cubicBezTo>
                  <a:cubicBezTo>
                    <a:pt x="2053" y="12103"/>
                    <a:pt x="2459" y="11935"/>
                    <a:pt x="2765" y="11629"/>
                  </a:cubicBezTo>
                  <a:lnTo>
                    <a:pt x="3885" y="10510"/>
                  </a:lnTo>
                  <a:cubicBezTo>
                    <a:pt x="3967" y="10427"/>
                    <a:pt x="3967" y="10293"/>
                    <a:pt x="3885" y="10210"/>
                  </a:cubicBezTo>
                  <a:cubicBezTo>
                    <a:pt x="3802" y="10128"/>
                    <a:pt x="3668" y="10128"/>
                    <a:pt x="3585" y="10210"/>
                  </a:cubicBezTo>
                  <a:lnTo>
                    <a:pt x="2466" y="11330"/>
                  </a:lnTo>
                  <a:cubicBezTo>
                    <a:pt x="2240" y="11556"/>
                    <a:pt x="1940" y="11680"/>
                    <a:pt x="1620" y="11680"/>
                  </a:cubicBezTo>
                  <a:cubicBezTo>
                    <a:pt x="1300" y="11680"/>
                    <a:pt x="1000" y="11556"/>
                    <a:pt x="774" y="11330"/>
                  </a:cubicBezTo>
                  <a:cubicBezTo>
                    <a:pt x="548" y="11104"/>
                    <a:pt x="423" y="10803"/>
                    <a:pt x="423" y="10483"/>
                  </a:cubicBezTo>
                  <a:cubicBezTo>
                    <a:pt x="423" y="10164"/>
                    <a:pt x="548" y="9863"/>
                    <a:pt x="774" y="9637"/>
                  </a:cubicBezTo>
                  <a:lnTo>
                    <a:pt x="2314" y="8097"/>
                  </a:lnTo>
                  <a:cubicBezTo>
                    <a:pt x="2469" y="8473"/>
                    <a:pt x="2697" y="8817"/>
                    <a:pt x="2987" y="9107"/>
                  </a:cubicBezTo>
                  <a:cubicBezTo>
                    <a:pt x="3569" y="9689"/>
                    <a:pt x="4342" y="10009"/>
                    <a:pt x="5165" y="10009"/>
                  </a:cubicBezTo>
                  <a:cubicBezTo>
                    <a:pt x="5988" y="10009"/>
                    <a:pt x="6761" y="9689"/>
                    <a:pt x="7343" y="9107"/>
                  </a:cubicBezTo>
                  <a:lnTo>
                    <a:pt x="10892" y="5557"/>
                  </a:lnTo>
                  <a:cubicBezTo>
                    <a:pt x="12093" y="4356"/>
                    <a:pt x="12093" y="2402"/>
                    <a:pt x="10892" y="1201"/>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3" name="Google Shape;129;p13">
            <a:extLst>
              <a:ext uri="{FF2B5EF4-FFF2-40B4-BE49-F238E27FC236}">
                <a16:creationId xmlns:a16="http://schemas.microsoft.com/office/drawing/2014/main" id="{EC82BD1F-AC6D-B930-DA8F-14C445C080B0}"/>
              </a:ext>
            </a:extLst>
          </p:cNvPr>
          <p:cNvGrpSpPr/>
          <p:nvPr userDrawn="1"/>
        </p:nvGrpSpPr>
        <p:grpSpPr>
          <a:xfrm>
            <a:off x="3214178" y="3608677"/>
            <a:ext cx="468314" cy="469902"/>
            <a:chOff x="6200801" y="3194060"/>
            <a:chExt cx="468314" cy="469902"/>
          </a:xfrm>
          <a:solidFill>
            <a:schemeClr val="bg1"/>
          </a:solidFill>
        </p:grpSpPr>
        <p:sp>
          <p:nvSpPr>
            <p:cNvPr id="34" name="Google Shape;130;p13">
              <a:extLst>
                <a:ext uri="{FF2B5EF4-FFF2-40B4-BE49-F238E27FC236}">
                  <a16:creationId xmlns:a16="http://schemas.microsoft.com/office/drawing/2014/main" id="{2CA60ADE-E9C6-B4F7-E0EA-861A1A143CCA}"/>
                </a:ext>
              </a:extLst>
            </p:cNvPr>
            <p:cNvSpPr/>
            <p:nvPr/>
          </p:nvSpPr>
          <p:spPr>
            <a:xfrm>
              <a:off x="6200801" y="3194060"/>
              <a:ext cx="393701" cy="366714"/>
            </a:xfrm>
            <a:custGeom>
              <a:avLst/>
              <a:gdLst/>
              <a:ahLst/>
              <a:cxnLst/>
              <a:rect l="l" t="t" r="r" b="b"/>
              <a:pathLst>
                <a:path w="11119" h="10350" extrusionOk="0">
                  <a:moveTo>
                    <a:pt x="7154" y="8648"/>
                  </a:moveTo>
                  <a:cubicBezTo>
                    <a:pt x="7271" y="8648"/>
                    <a:pt x="7366" y="8553"/>
                    <a:pt x="7366" y="8436"/>
                  </a:cubicBezTo>
                  <a:cubicBezTo>
                    <a:pt x="7366" y="8319"/>
                    <a:pt x="7271" y="8225"/>
                    <a:pt x="7154" y="8225"/>
                  </a:cubicBezTo>
                  <a:lnTo>
                    <a:pt x="454" y="8225"/>
                  </a:lnTo>
                  <a:cubicBezTo>
                    <a:pt x="438" y="8225"/>
                    <a:pt x="423" y="8210"/>
                    <a:pt x="423" y="8193"/>
                  </a:cubicBezTo>
                  <a:lnTo>
                    <a:pt x="423" y="454"/>
                  </a:lnTo>
                  <a:cubicBezTo>
                    <a:pt x="423" y="438"/>
                    <a:pt x="438" y="423"/>
                    <a:pt x="454" y="423"/>
                  </a:cubicBezTo>
                  <a:lnTo>
                    <a:pt x="10664" y="423"/>
                  </a:lnTo>
                  <a:cubicBezTo>
                    <a:pt x="10681" y="423"/>
                    <a:pt x="10696" y="438"/>
                    <a:pt x="10696" y="454"/>
                  </a:cubicBezTo>
                  <a:lnTo>
                    <a:pt x="10696" y="4180"/>
                  </a:lnTo>
                  <a:cubicBezTo>
                    <a:pt x="10696" y="4297"/>
                    <a:pt x="10791" y="4391"/>
                    <a:pt x="10907" y="4391"/>
                  </a:cubicBezTo>
                  <a:cubicBezTo>
                    <a:pt x="11024" y="4391"/>
                    <a:pt x="11119" y="4297"/>
                    <a:pt x="11119" y="4180"/>
                  </a:cubicBezTo>
                  <a:lnTo>
                    <a:pt x="11119" y="454"/>
                  </a:lnTo>
                  <a:cubicBezTo>
                    <a:pt x="11119" y="203"/>
                    <a:pt x="10915" y="0"/>
                    <a:pt x="10664" y="0"/>
                  </a:cubicBezTo>
                  <a:lnTo>
                    <a:pt x="454" y="0"/>
                  </a:lnTo>
                  <a:cubicBezTo>
                    <a:pt x="204" y="0"/>
                    <a:pt x="0" y="203"/>
                    <a:pt x="0" y="454"/>
                  </a:cubicBezTo>
                  <a:lnTo>
                    <a:pt x="0" y="8193"/>
                  </a:lnTo>
                  <a:cubicBezTo>
                    <a:pt x="0" y="8444"/>
                    <a:pt x="204" y="8648"/>
                    <a:pt x="454" y="8648"/>
                  </a:cubicBezTo>
                  <a:lnTo>
                    <a:pt x="4270" y="8648"/>
                  </a:lnTo>
                  <a:lnTo>
                    <a:pt x="4270" y="9926"/>
                  </a:lnTo>
                  <a:lnTo>
                    <a:pt x="2642" y="9926"/>
                  </a:lnTo>
                  <a:cubicBezTo>
                    <a:pt x="2525" y="9926"/>
                    <a:pt x="2431" y="10021"/>
                    <a:pt x="2431" y="10138"/>
                  </a:cubicBezTo>
                  <a:cubicBezTo>
                    <a:pt x="2431" y="10255"/>
                    <a:pt x="2525" y="10350"/>
                    <a:pt x="2642" y="10350"/>
                  </a:cubicBezTo>
                  <a:lnTo>
                    <a:pt x="7154" y="10350"/>
                  </a:lnTo>
                  <a:cubicBezTo>
                    <a:pt x="7271" y="10350"/>
                    <a:pt x="7366" y="10255"/>
                    <a:pt x="7366" y="10138"/>
                  </a:cubicBezTo>
                  <a:cubicBezTo>
                    <a:pt x="7366" y="10021"/>
                    <a:pt x="7271" y="9926"/>
                    <a:pt x="7154" y="9926"/>
                  </a:cubicBezTo>
                  <a:lnTo>
                    <a:pt x="6849" y="9926"/>
                  </a:lnTo>
                  <a:lnTo>
                    <a:pt x="6849" y="8648"/>
                  </a:lnTo>
                  <a:lnTo>
                    <a:pt x="7154" y="8648"/>
                  </a:lnTo>
                  <a:close/>
                  <a:moveTo>
                    <a:pt x="6426" y="9926"/>
                  </a:moveTo>
                  <a:lnTo>
                    <a:pt x="4693" y="9926"/>
                  </a:lnTo>
                  <a:lnTo>
                    <a:pt x="4693" y="8648"/>
                  </a:lnTo>
                  <a:lnTo>
                    <a:pt x="6426" y="8648"/>
                  </a:lnTo>
                  <a:lnTo>
                    <a:pt x="6426" y="9926"/>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131;p13">
              <a:extLst>
                <a:ext uri="{FF2B5EF4-FFF2-40B4-BE49-F238E27FC236}">
                  <a16:creationId xmlns:a16="http://schemas.microsoft.com/office/drawing/2014/main" id="{6A5D961E-AADA-EDA3-27B3-E81F2AA6CA55}"/>
                </a:ext>
              </a:extLst>
            </p:cNvPr>
            <p:cNvSpPr/>
            <p:nvPr/>
          </p:nvSpPr>
          <p:spPr>
            <a:xfrm>
              <a:off x="6230963" y="3435361"/>
              <a:ext cx="230188" cy="14288"/>
            </a:xfrm>
            <a:custGeom>
              <a:avLst/>
              <a:gdLst/>
              <a:ahLst/>
              <a:cxnLst/>
              <a:rect l="l" t="t" r="r" b="b"/>
              <a:pathLst>
                <a:path w="6520" h="424" extrusionOk="0">
                  <a:moveTo>
                    <a:pt x="6308" y="0"/>
                  </a:moveTo>
                  <a:lnTo>
                    <a:pt x="212" y="0"/>
                  </a:lnTo>
                  <a:cubicBezTo>
                    <a:pt x="95" y="0"/>
                    <a:pt x="0" y="95"/>
                    <a:pt x="0" y="212"/>
                  </a:cubicBezTo>
                  <a:cubicBezTo>
                    <a:pt x="0" y="329"/>
                    <a:pt x="95" y="424"/>
                    <a:pt x="212" y="424"/>
                  </a:cubicBezTo>
                  <a:lnTo>
                    <a:pt x="6308" y="424"/>
                  </a:lnTo>
                  <a:cubicBezTo>
                    <a:pt x="6425" y="424"/>
                    <a:pt x="6520" y="329"/>
                    <a:pt x="6520" y="212"/>
                  </a:cubicBezTo>
                  <a:cubicBezTo>
                    <a:pt x="6520" y="95"/>
                    <a:pt x="6425" y="0"/>
                    <a:pt x="6308"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132;p13">
              <a:extLst>
                <a:ext uri="{FF2B5EF4-FFF2-40B4-BE49-F238E27FC236}">
                  <a16:creationId xmlns:a16="http://schemas.microsoft.com/office/drawing/2014/main" id="{6D1216BD-FC67-C882-6D50-86DAB2F59993}"/>
                </a:ext>
              </a:extLst>
            </p:cNvPr>
            <p:cNvSpPr/>
            <p:nvPr/>
          </p:nvSpPr>
          <p:spPr>
            <a:xfrm>
              <a:off x="6477027" y="3365511"/>
              <a:ext cx="192088" cy="298451"/>
            </a:xfrm>
            <a:custGeom>
              <a:avLst/>
              <a:gdLst/>
              <a:ahLst/>
              <a:cxnLst/>
              <a:rect l="l" t="t" r="r" b="b"/>
              <a:pathLst>
                <a:path w="5475" h="8449" extrusionOk="0">
                  <a:moveTo>
                    <a:pt x="5020" y="0"/>
                  </a:moveTo>
                  <a:lnTo>
                    <a:pt x="455" y="0"/>
                  </a:lnTo>
                  <a:cubicBezTo>
                    <a:pt x="204" y="0"/>
                    <a:pt x="0" y="204"/>
                    <a:pt x="0" y="454"/>
                  </a:cubicBezTo>
                  <a:lnTo>
                    <a:pt x="0" y="7994"/>
                  </a:lnTo>
                  <a:cubicBezTo>
                    <a:pt x="0" y="8245"/>
                    <a:pt x="204" y="8449"/>
                    <a:pt x="455" y="8449"/>
                  </a:cubicBezTo>
                  <a:lnTo>
                    <a:pt x="5020" y="8449"/>
                  </a:lnTo>
                  <a:cubicBezTo>
                    <a:pt x="5271" y="8449"/>
                    <a:pt x="5475" y="8245"/>
                    <a:pt x="5475" y="7994"/>
                  </a:cubicBezTo>
                  <a:lnTo>
                    <a:pt x="5475" y="454"/>
                  </a:lnTo>
                  <a:cubicBezTo>
                    <a:pt x="5475" y="204"/>
                    <a:pt x="5271" y="0"/>
                    <a:pt x="5020" y="0"/>
                  </a:cubicBezTo>
                  <a:close/>
                  <a:moveTo>
                    <a:pt x="423" y="1270"/>
                  </a:moveTo>
                  <a:lnTo>
                    <a:pt x="5052" y="1270"/>
                  </a:lnTo>
                  <a:lnTo>
                    <a:pt x="5052" y="6332"/>
                  </a:lnTo>
                  <a:lnTo>
                    <a:pt x="423" y="6332"/>
                  </a:lnTo>
                  <a:lnTo>
                    <a:pt x="423" y="1270"/>
                  </a:lnTo>
                  <a:close/>
                  <a:moveTo>
                    <a:pt x="455" y="423"/>
                  </a:moveTo>
                  <a:lnTo>
                    <a:pt x="5020" y="423"/>
                  </a:lnTo>
                  <a:cubicBezTo>
                    <a:pt x="5037" y="423"/>
                    <a:pt x="5052" y="438"/>
                    <a:pt x="5052" y="454"/>
                  </a:cubicBezTo>
                  <a:lnTo>
                    <a:pt x="5052" y="846"/>
                  </a:lnTo>
                  <a:lnTo>
                    <a:pt x="423" y="846"/>
                  </a:lnTo>
                  <a:lnTo>
                    <a:pt x="423" y="454"/>
                  </a:lnTo>
                  <a:cubicBezTo>
                    <a:pt x="423" y="438"/>
                    <a:pt x="438" y="423"/>
                    <a:pt x="455" y="423"/>
                  </a:cubicBezTo>
                  <a:close/>
                  <a:moveTo>
                    <a:pt x="5020" y="8026"/>
                  </a:moveTo>
                  <a:lnTo>
                    <a:pt x="455" y="8026"/>
                  </a:lnTo>
                  <a:cubicBezTo>
                    <a:pt x="438" y="8026"/>
                    <a:pt x="423" y="8011"/>
                    <a:pt x="423" y="7994"/>
                  </a:cubicBezTo>
                  <a:lnTo>
                    <a:pt x="423" y="6756"/>
                  </a:lnTo>
                  <a:lnTo>
                    <a:pt x="5052" y="6756"/>
                  </a:lnTo>
                  <a:lnTo>
                    <a:pt x="5052" y="7994"/>
                  </a:lnTo>
                  <a:cubicBezTo>
                    <a:pt x="5052" y="8011"/>
                    <a:pt x="5037" y="8026"/>
                    <a:pt x="5020" y="8026"/>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133;p13">
              <a:extLst>
                <a:ext uri="{FF2B5EF4-FFF2-40B4-BE49-F238E27FC236}">
                  <a16:creationId xmlns:a16="http://schemas.microsoft.com/office/drawing/2014/main" id="{030A2D33-9572-357D-A9B9-D2EAB645CD03}"/>
                </a:ext>
              </a:extLst>
            </p:cNvPr>
            <p:cNvSpPr/>
            <p:nvPr/>
          </p:nvSpPr>
          <p:spPr>
            <a:xfrm>
              <a:off x="6550052" y="3617924"/>
              <a:ext cx="46038" cy="15875"/>
            </a:xfrm>
            <a:custGeom>
              <a:avLst/>
              <a:gdLst/>
              <a:ahLst/>
              <a:cxnLst/>
              <a:rect l="l" t="t" r="r" b="b"/>
              <a:pathLst>
                <a:path w="1270" h="423" extrusionOk="0">
                  <a:moveTo>
                    <a:pt x="1059" y="0"/>
                  </a:moveTo>
                  <a:lnTo>
                    <a:pt x="212" y="0"/>
                  </a:lnTo>
                  <a:cubicBezTo>
                    <a:pt x="95" y="0"/>
                    <a:pt x="0" y="95"/>
                    <a:pt x="0" y="212"/>
                  </a:cubicBezTo>
                  <a:cubicBezTo>
                    <a:pt x="0" y="329"/>
                    <a:pt x="95" y="423"/>
                    <a:pt x="212" y="423"/>
                  </a:cubicBezTo>
                  <a:lnTo>
                    <a:pt x="1059" y="423"/>
                  </a:lnTo>
                  <a:cubicBezTo>
                    <a:pt x="1176" y="423"/>
                    <a:pt x="1270" y="329"/>
                    <a:pt x="1270" y="212"/>
                  </a:cubicBezTo>
                  <a:cubicBezTo>
                    <a:pt x="1270" y="95"/>
                    <a:pt x="1176" y="0"/>
                    <a:pt x="1059"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8" name="TextBox 41">
            <a:extLst>
              <a:ext uri="{FF2B5EF4-FFF2-40B4-BE49-F238E27FC236}">
                <a16:creationId xmlns:a16="http://schemas.microsoft.com/office/drawing/2014/main" id="{DE9EAEE1-BB96-7505-D862-61F0162CC43E}"/>
              </a:ext>
            </a:extLst>
          </p:cNvPr>
          <p:cNvSpPr txBox="1"/>
          <p:nvPr userDrawn="1"/>
        </p:nvSpPr>
        <p:spPr>
          <a:xfrm>
            <a:off x="6240880" y="3739782"/>
            <a:ext cx="5110808" cy="1938672"/>
          </a:xfrm>
          <a:prstGeom prst="rect">
            <a:avLst/>
          </a:prstGeom>
          <a:noFill/>
        </p:spPr>
        <p:txBody>
          <a:bodyPr wrap="square" rtlCol="0">
            <a:spAutoFit/>
          </a:bodyPr>
          <a:lstStyle/>
          <a:p>
            <a:pPr>
              <a:lnSpc>
                <a:spcPct val="150000"/>
              </a:lnSpc>
            </a:pPr>
            <a:r>
              <a:rPr lang="en-US" sz="900" dirty="0">
                <a:solidFill>
                  <a:schemeClr val="bg1">
                    <a:lumMod val="50000"/>
                  </a:schemeClr>
                </a:solidFill>
                <a:latin typeface="Montserrat" panose="00000500000000000000" pitchFamily="2" charset="0"/>
              </a:rPr>
              <a:t>The main goal of a company is the achievement of profit and this It can also be used as a benchmark for success whether or not a company in achievement of its goals. Apart from that, the effectiveness and efficiency in running operations The company also plays an important role.</a:t>
            </a:r>
          </a:p>
          <a:p>
            <a:pPr>
              <a:lnSpc>
                <a:spcPct val="150000"/>
              </a:lnSpc>
            </a:pPr>
            <a:endParaRPr lang="en-US" sz="900" dirty="0">
              <a:solidFill>
                <a:schemeClr val="bg1">
                  <a:lumMod val="50000"/>
                </a:schemeClr>
              </a:solidFill>
              <a:latin typeface="Montserrat" panose="00000500000000000000" pitchFamily="2" charset="0"/>
            </a:endParaRPr>
          </a:p>
          <a:p>
            <a:pPr>
              <a:lnSpc>
                <a:spcPct val="150000"/>
              </a:lnSpc>
            </a:pPr>
            <a:r>
              <a:rPr lang="en-US" sz="900" dirty="0">
                <a:solidFill>
                  <a:schemeClr val="bg1">
                    <a:lumMod val="50000"/>
                  </a:schemeClr>
                </a:solidFill>
                <a:latin typeface="Montserrat" panose="00000500000000000000" pitchFamily="2" charset="0"/>
              </a:rPr>
              <a:t> Efficiency done by calculation and proper consideration so that no there is a wastage of costs both in operational and in promotion costs as well as advertising and the one intended effectiveness is the selection of the right marketing strategy and according to the market served by the company so that the targets set can be achieved .</a:t>
            </a:r>
          </a:p>
        </p:txBody>
      </p:sp>
      <p:sp>
        <p:nvSpPr>
          <p:cNvPr id="39" name="TextBox 51">
            <a:extLst>
              <a:ext uri="{FF2B5EF4-FFF2-40B4-BE49-F238E27FC236}">
                <a16:creationId xmlns:a16="http://schemas.microsoft.com/office/drawing/2014/main" id="{68EF62DD-4EA3-74F2-5F69-46ABDD4046AD}"/>
              </a:ext>
            </a:extLst>
          </p:cNvPr>
          <p:cNvSpPr txBox="1"/>
          <p:nvPr userDrawn="1"/>
        </p:nvSpPr>
        <p:spPr>
          <a:xfrm>
            <a:off x="592036" y="1968658"/>
            <a:ext cx="2158842" cy="899926"/>
          </a:xfrm>
          <a:prstGeom prst="rect">
            <a:avLst/>
          </a:prstGeom>
          <a:noFill/>
        </p:spPr>
        <p:txBody>
          <a:bodyPr wrap="square" rtlCol="0">
            <a:spAutoFit/>
          </a:bodyPr>
          <a:lstStyle/>
          <a:p>
            <a:pPr algn="ctr">
              <a:lnSpc>
                <a:spcPct val="150000"/>
              </a:lnSpc>
            </a:pPr>
            <a:r>
              <a:rPr lang="en-US" sz="900" dirty="0">
                <a:solidFill>
                  <a:schemeClr val="bg1"/>
                </a:solidFill>
                <a:latin typeface="Montserrat" panose="00000500000000000000" pitchFamily="2" charset="0"/>
              </a:rPr>
              <a:t>industrial building where workers process oversee the processing machines from product, there by gaining added value. </a:t>
            </a:r>
          </a:p>
        </p:txBody>
      </p:sp>
      <p:sp>
        <p:nvSpPr>
          <p:cNvPr id="40" name="TextBox 65">
            <a:extLst>
              <a:ext uri="{FF2B5EF4-FFF2-40B4-BE49-F238E27FC236}">
                <a16:creationId xmlns:a16="http://schemas.microsoft.com/office/drawing/2014/main" id="{CA43A729-ADC5-D728-860A-13B955FFCE1F}"/>
              </a:ext>
            </a:extLst>
          </p:cNvPr>
          <p:cNvSpPr txBox="1"/>
          <p:nvPr userDrawn="1"/>
        </p:nvSpPr>
        <p:spPr>
          <a:xfrm>
            <a:off x="3108158" y="4951511"/>
            <a:ext cx="2158842" cy="899926"/>
          </a:xfrm>
          <a:prstGeom prst="rect">
            <a:avLst/>
          </a:prstGeom>
          <a:noFill/>
        </p:spPr>
        <p:txBody>
          <a:bodyPr wrap="square" rtlCol="0">
            <a:spAutoFit/>
          </a:bodyPr>
          <a:lstStyle/>
          <a:p>
            <a:pPr algn="ctr">
              <a:lnSpc>
                <a:spcPct val="150000"/>
              </a:lnSpc>
            </a:pPr>
            <a:r>
              <a:rPr lang="en-US" sz="900" dirty="0">
                <a:solidFill>
                  <a:schemeClr val="bg1"/>
                </a:solidFill>
                <a:latin typeface="Montserrat" panose="00000500000000000000" pitchFamily="2" charset="0"/>
              </a:rPr>
              <a:t>industrial building where workers process oversee the processing machines from product, there by gaining added value. </a:t>
            </a:r>
          </a:p>
        </p:txBody>
      </p:sp>
      <p:sp>
        <p:nvSpPr>
          <p:cNvPr id="41" name="TextBox 66">
            <a:extLst>
              <a:ext uri="{FF2B5EF4-FFF2-40B4-BE49-F238E27FC236}">
                <a16:creationId xmlns:a16="http://schemas.microsoft.com/office/drawing/2014/main" id="{C03C3279-7514-A5CC-EDC5-7695C223DBF1}"/>
              </a:ext>
            </a:extLst>
          </p:cNvPr>
          <p:cNvSpPr txBox="1"/>
          <p:nvPr userDrawn="1"/>
        </p:nvSpPr>
        <p:spPr>
          <a:xfrm>
            <a:off x="3108158" y="1974927"/>
            <a:ext cx="2158842" cy="899926"/>
          </a:xfrm>
          <a:prstGeom prst="rect">
            <a:avLst/>
          </a:prstGeom>
          <a:noFill/>
        </p:spPr>
        <p:txBody>
          <a:bodyPr wrap="square" rtlCol="0">
            <a:spAutoFit/>
          </a:bodyPr>
          <a:lstStyle/>
          <a:p>
            <a:pPr algn="ctr">
              <a:lnSpc>
                <a:spcPct val="150000"/>
              </a:lnSpc>
            </a:pPr>
            <a:r>
              <a:rPr lang="en-US" sz="900" dirty="0">
                <a:solidFill>
                  <a:schemeClr val="bg1">
                    <a:lumMod val="50000"/>
                  </a:schemeClr>
                </a:solidFill>
                <a:latin typeface="Montserrat" panose="00000500000000000000" pitchFamily="2" charset="0"/>
              </a:rPr>
              <a:t>industrial building where workers process oversee the processing machines from product, there by gaining added value. </a:t>
            </a:r>
          </a:p>
        </p:txBody>
      </p:sp>
      <p:sp>
        <p:nvSpPr>
          <p:cNvPr id="42" name="TextBox 67">
            <a:extLst>
              <a:ext uri="{FF2B5EF4-FFF2-40B4-BE49-F238E27FC236}">
                <a16:creationId xmlns:a16="http://schemas.microsoft.com/office/drawing/2014/main" id="{93AEB0EE-1D62-BA86-F72D-B40503CC17E8}"/>
              </a:ext>
            </a:extLst>
          </p:cNvPr>
          <p:cNvSpPr txBox="1"/>
          <p:nvPr userDrawn="1"/>
        </p:nvSpPr>
        <p:spPr>
          <a:xfrm>
            <a:off x="588369" y="4951511"/>
            <a:ext cx="2158842" cy="899926"/>
          </a:xfrm>
          <a:prstGeom prst="rect">
            <a:avLst/>
          </a:prstGeom>
          <a:noFill/>
        </p:spPr>
        <p:txBody>
          <a:bodyPr wrap="square" rtlCol="0">
            <a:spAutoFit/>
          </a:bodyPr>
          <a:lstStyle/>
          <a:p>
            <a:pPr algn="ctr">
              <a:lnSpc>
                <a:spcPct val="150000"/>
              </a:lnSpc>
            </a:pPr>
            <a:r>
              <a:rPr lang="en-US" sz="900" dirty="0">
                <a:solidFill>
                  <a:schemeClr val="bg1">
                    <a:lumMod val="50000"/>
                  </a:schemeClr>
                </a:solidFill>
                <a:latin typeface="Montserrat" panose="00000500000000000000" pitchFamily="2" charset="0"/>
              </a:rPr>
              <a:t>industrial building where workers process oversee the processing machines from product, there by gaining added value. </a:t>
            </a:r>
          </a:p>
        </p:txBody>
      </p:sp>
      <p:pic>
        <p:nvPicPr>
          <p:cNvPr id="43" name="Grafik 42">
            <a:extLst>
              <a:ext uri="{FF2B5EF4-FFF2-40B4-BE49-F238E27FC236}">
                <a16:creationId xmlns:a16="http://schemas.microsoft.com/office/drawing/2014/main" id="{EA35321E-0DF4-CD00-4838-9C5D2719BE4F}"/>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905334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69529-1117-BD4E-A8D2-68D7388E7BE1}" type="datetimeFigureOut">
              <a:rPr lang="de-DE" smtClean="0"/>
              <a:pPr/>
              <a:t>01.07.2025</a:t>
            </a:fld>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92315-95A7-CE46-BE31-CD2FAB470A52}" type="slidenum">
              <a:rPr lang="de-DE" smtClean="0"/>
              <a:pPr/>
              <a:t>‹Nr.›</a:t>
            </a:fld>
            <a:endParaRPr lang="de-DE" dirty="0"/>
          </a:p>
        </p:txBody>
      </p:sp>
    </p:spTree>
    <p:extLst>
      <p:ext uri="{BB962C8B-B14F-4D97-AF65-F5344CB8AC3E}">
        <p14:creationId xmlns:p14="http://schemas.microsoft.com/office/powerpoint/2010/main" val="3846211703"/>
      </p:ext>
    </p:extLst>
  </p:cSld>
  <p:clrMap bg1="lt1" tx1="dk1" bg2="lt2" tx2="dk2" accent1="accent1" accent2="accent2" accent3="accent3" accent4="accent4" accent5="accent5" accent6="accent6" hlink="hlink" folHlink="folHlink"/>
  <p:sldLayoutIdLst>
    <p:sldLayoutId id="2147483749"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654" r:id="rId10"/>
  </p:sldLayoutIdLst>
  <p:txStyles>
    <p:titleStyle>
      <a:lvl1pPr algn="l" defTabSz="914400" rtl="0" eaLnBrk="1" latinLnBrk="0" hangingPunct="1">
        <a:lnSpc>
          <a:spcPct val="90000"/>
        </a:lnSpc>
        <a:spcBef>
          <a:spcPct val="0"/>
        </a:spcBef>
        <a:buNone/>
        <a:defRPr sz="4400" b="0" i="0" kern="1200">
          <a:solidFill>
            <a:srgbClr val="001F47"/>
          </a:solidFill>
          <a:latin typeface="+mj-lt"/>
          <a:ea typeface="SF Pro Display Light" pitchFamily="2" charset="0"/>
          <a:cs typeface="SF Pro Display Light"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1F47"/>
          </a:solidFill>
          <a:latin typeface="+mn-lt"/>
          <a:ea typeface="SF Pro Display" pitchFamily="2" charset="0"/>
          <a:cs typeface="SF Pro Display"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1F47"/>
          </a:solidFill>
          <a:latin typeface="+mn-lt"/>
          <a:ea typeface="SF Pro Display" pitchFamily="2" charset="0"/>
          <a:cs typeface="SF Pro Display"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1F47"/>
          </a:solidFill>
          <a:latin typeface="+mn-lt"/>
          <a:ea typeface="SF Pro Display" pitchFamily="2" charset="0"/>
          <a:cs typeface="SF Pro Display"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F47"/>
          </a:solidFill>
          <a:latin typeface="+mn-lt"/>
          <a:ea typeface="SF Pro Display" pitchFamily="2" charset="0"/>
          <a:cs typeface="SF Pro Display"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F47"/>
          </a:solidFill>
          <a:latin typeface="+mn-lt"/>
          <a:ea typeface="SF Pro Display" pitchFamily="2" charset="0"/>
          <a:cs typeface="SF Pro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2.png"/><Relationship Id="rId15" Type="http://schemas.openxmlformats.org/officeDocument/2006/relationships/image" Target="../media/image33.pn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arclaser.com/academy"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arclaser.com/academy" TargetMode="Externa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1688C96-E058-0FC0-6FA5-0AF3DE859C3C}"/>
              </a:ext>
            </a:extLst>
          </p:cNvPr>
          <p:cNvSpPr txBox="1"/>
          <p:nvPr/>
        </p:nvSpPr>
        <p:spPr>
          <a:xfrm>
            <a:off x="1091691" y="3304327"/>
            <a:ext cx="4178808" cy="923330"/>
          </a:xfrm>
          <a:prstGeom prst="rect">
            <a:avLst/>
          </a:prstGeom>
          <a:noFill/>
        </p:spPr>
        <p:txBody>
          <a:bodyPr wrap="square" rtlCol="0">
            <a:spAutoFit/>
          </a:bodyPr>
          <a:lstStyle/>
          <a:p>
            <a:pPr algn="ctr"/>
            <a:r>
              <a:rPr lang="de-DE" dirty="0">
                <a:solidFill>
                  <a:schemeClr val="bg1"/>
                </a:solidFill>
                <a:latin typeface="+mj-lt"/>
              </a:rPr>
              <a:t>PROFESSIONAL LASER DEVICES FOR </a:t>
            </a:r>
            <a:r>
              <a:rPr lang="de-DE" sz="3600" dirty="0">
                <a:solidFill>
                  <a:schemeClr val="bg1"/>
                </a:solidFill>
              </a:rPr>
              <a:t>OPHTHALMOLOGY</a:t>
            </a:r>
            <a:endParaRPr lang="en-US" sz="3600" dirty="0">
              <a:solidFill>
                <a:schemeClr val="bg1"/>
              </a:solidFill>
            </a:endParaRPr>
          </a:p>
        </p:txBody>
      </p:sp>
      <p:sp>
        <p:nvSpPr>
          <p:cNvPr id="6" name="Textfeld 5">
            <a:extLst>
              <a:ext uri="{FF2B5EF4-FFF2-40B4-BE49-F238E27FC236}">
                <a16:creationId xmlns:a16="http://schemas.microsoft.com/office/drawing/2014/main" id="{45086FF0-B981-5370-6B17-172B8CC86F6B}"/>
              </a:ext>
            </a:extLst>
          </p:cNvPr>
          <p:cNvSpPr txBox="1"/>
          <p:nvPr/>
        </p:nvSpPr>
        <p:spPr>
          <a:xfrm>
            <a:off x="8306052" y="1274243"/>
            <a:ext cx="3241351" cy="4309513"/>
          </a:xfrm>
          <a:prstGeom prst="rect">
            <a:avLst/>
          </a:prstGeom>
          <a:noFill/>
        </p:spPr>
        <p:txBody>
          <a:bodyPr wrap="square" rtlCol="0">
            <a:spAutoFit/>
          </a:bodyPr>
          <a:lstStyle/>
          <a:p>
            <a:pPr algn="ctr">
              <a:lnSpc>
                <a:spcPct val="200000"/>
              </a:lnSpc>
            </a:pPr>
            <a:r>
              <a:rPr lang="de-DE" sz="2000" dirty="0">
                <a:solidFill>
                  <a:schemeClr val="bg1"/>
                </a:solidFill>
              </a:rPr>
              <a:t>PRODUCT PORTFOLIO</a:t>
            </a:r>
          </a:p>
          <a:p>
            <a:pPr marL="990600" indent="-368300">
              <a:lnSpc>
                <a:spcPct val="200000"/>
              </a:lnSpc>
              <a:buFont typeface="Wingdings" panose="05000000000000000000" pitchFamily="2" charset="2"/>
              <a:buChar char="ü"/>
            </a:pPr>
            <a:r>
              <a:rPr lang="de-DE" sz="2000" dirty="0" err="1">
                <a:solidFill>
                  <a:schemeClr val="bg1"/>
                </a:solidFill>
              </a:rPr>
              <a:t>Glaucoma</a:t>
            </a:r>
            <a:endParaRPr lang="de-DE" sz="2000" dirty="0">
              <a:solidFill>
                <a:schemeClr val="bg1"/>
              </a:solidFill>
            </a:endParaRPr>
          </a:p>
          <a:p>
            <a:pPr marL="990600" indent="-368300">
              <a:lnSpc>
                <a:spcPct val="200000"/>
              </a:lnSpc>
              <a:buFont typeface="Wingdings" panose="05000000000000000000" pitchFamily="2" charset="2"/>
              <a:buChar char="ü"/>
            </a:pPr>
            <a:r>
              <a:rPr lang="de-DE" sz="2000" dirty="0" err="1">
                <a:solidFill>
                  <a:schemeClr val="bg1"/>
                </a:solidFill>
              </a:rPr>
              <a:t>Cataract</a:t>
            </a:r>
            <a:r>
              <a:rPr lang="de-DE" sz="2000" dirty="0">
                <a:solidFill>
                  <a:schemeClr val="bg1"/>
                </a:solidFill>
              </a:rPr>
              <a:t> I RLE</a:t>
            </a:r>
          </a:p>
          <a:p>
            <a:pPr marL="990600" indent="-368300">
              <a:lnSpc>
                <a:spcPct val="200000"/>
              </a:lnSpc>
              <a:buFont typeface="Wingdings" panose="05000000000000000000" pitchFamily="2" charset="2"/>
              <a:buChar char="ü"/>
            </a:pPr>
            <a:r>
              <a:rPr lang="de-DE" sz="2000" dirty="0">
                <a:solidFill>
                  <a:schemeClr val="bg1"/>
                </a:solidFill>
              </a:rPr>
              <a:t>PCO</a:t>
            </a:r>
          </a:p>
          <a:p>
            <a:pPr marL="990600" indent="-368300">
              <a:lnSpc>
                <a:spcPct val="200000"/>
              </a:lnSpc>
              <a:buFont typeface="Wingdings" panose="05000000000000000000" pitchFamily="2" charset="2"/>
              <a:buChar char="ü"/>
            </a:pPr>
            <a:r>
              <a:rPr lang="de-DE" sz="2000" dirty="0">
                <a:solidFill>
                  <a:schemeClr val="bg1"/>
                </a:solidFill>
              </a:rPr>
              <a:t>Retina</a:t>
            </a:r>
          </a:p>
          <a:p>
            <a:pPr marL="990600" indent="-368300">
              <a:lnSpc>
                <a:spcPct val="200000"/>
              </a:lnSpc>
              <a:buFont typeface="Wingdings" panose="05000000000000000000" pitchFamily="2" charset="2"/>
              <a:buChar char="ü"/>
            </a:pPr>
            <a:r>
              <a:rPr lang="de-DE" sz="2000" dirty="0" err="1">
                <a:solidFill>
                  <a:schemeClr val="bg1"/>
                </a:solidFill>
              </a:rPr>
              <a:t>Lacrimal</a:t>
            </a:r>
            <a:r>
              <a:rPr lang="de-DE" sz="2000" dirty="0">
                <a:solidFill>
                  <a:schemeClr val="bg1"/>
                </a:solidFill>
              </a:rPr>
              <a:t> </a:t>
            </a:r>
            <a:r>
              <a:rPr lang="de-DE" sz="2000" dirty="0" err="1">
                <a:solidFill>
                  <a:schemeClr val="bg1"/>
                </a:solidFill>
              </a:rPr>
              <a:t>Surgery</a:t>
            </a:r>
            <a:endParaRPr lang="de-DE" sz="2000" dirty="0">
              <a:solidFill>
                <a:schemeClr val="bg1"/>
              </a:solidFill>
            </a:endParaRPr>
          </a:p>
          <a:p>
            <a:pPr marL="990600" indent="-368300">
              <a:lnSpc>
                <a:spcPct val="200000"/>
              </a:lnSpc>
              <a:buFont typeface="Wingdings" panose="05000000000000000000" pitchFamily="2" charset="2"/>
              <a:buChar char="ü"/>
            </a:pPr>
            <a:r>
              <a:rPr lang="de-DE" sz="2000" dirty="0">
                <a:solidFill>
                  <a:schemeClr val="bg1"/>
                </a:solidFill>
              </a:rPr>
              <a:t>Diagnosis</a:t>
            </a:r>
            <a:endParaRPr lang="en-US" sz="2000" dirty="0">
              <a:solidFill>
                <a:schemeClr val="bg1"/>
              </a:solidFill>
            </a:endParaRPr>
          </a:p>
        </p:txBody>
      </p:sp>
      <p:pic>
        <p:nvPicPr>
          <p:cNvPr id="8" name="Grafik 7" descr="Ein Bild, das Text, Schrift, Screenshot, Grafiken enthält.&#10;&#10;KI-generierte Inhalte können fehlerhaft sein.">
            <a:extLst>
              <a:ext uri="{FF2B5EF4-FFF2-40B4-BE49-F238E27FC236}">
                <a16:creationId xmlns:a16="http://schemas.microsoft.com/office/drawing/2014/main" id="{0FE41CE2-AD40-DDA3-9038-2DB96914FF38}"/>
              </a:ext>
            </a:extLst>
          </p:cNvPr>
          <p:cNvPicPr>
            <a:picLocks noChangeAspect="1"/>
          </p:cNvPicPr>
          <p:nvPr/>
        </p:nvPicPr>
        <p:blipFill>
          <a:blip r:embed="rId2"/>
          <a:stretch>
            <a:fillRect/>
          </a:stretch>
        </p:blipFill>
        <p:spPr>
          <a:xfrm>
            <a:off x="2476239" y="2131291"/>
            <a:ext cx="1409711" cy="843841"/>
          </a:xfrm>
          <a:prstGeom prst="rect">
            <a:avLst/>
          </a:prstGeom>
        </p:spPr>
      </p:pic>
    </p:spTree>
    <p:extLst>
      <p:ext uri="{BB962C8B-B14F-4D97-AF65-F5344CB8AC3E}">
        <p14:creationId xmlns:p14="http://schemas.microsoft.com/office/powerpoint/2010/main" val="2775671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1F9A8-3A09-379E-F747-02546B3BB59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D1974AC-1EC0-57DB-2FF8-279E4F8DF508}"/>
              </a:ext>
            </a:extLst>
          </p:cNvPr>
          <p:cNvSpPr>
            <a:spLocks noGrp="1"/>
          </p:cNvSpPr>
          <p:nvPr>
            <p:ph type="body" sz="quarter" idx="10"/>
          </p:nvPr>
        </p:nvSpPr>
        <p:spPr/>
        <p:txBody>
          <a:bodyPr/>
          <a:lstStyle/>
          <a:p>
            <a:r>
              <a:rPr lang="en-US" noProof="0" dirty="0"/>
              <a:t>PCL 5 Z &amp; PCL 5 SH – A.R.C. SLIT LAMPS</a:t>
            </a:r>
          </a:p>
        </p:txBody>
      </p:sp>
      <p:sp>
        <p:nvSpPr>
          <p:cNvPr id="3" name="Titel 2">
            <a:extLst>
              <a:ext uri="{FF2B5EF4-FFF2-40B4-BE49-F238E27FC236}">
                <a16:creationId xmlns:a16="http://schemas.microsoft.com/office/drawing/2014/main" id="{58C0F948-1F4C-CEB3-B909-582EB6627317}"/>
              </a:ext>
            </a:extLst>
          </p:cNvPr>
          <p:cNvSpPr>
            <a:spLocks noGrp="1"/>
          </p:cNvSpPr>
          <p:nvPr>
            <p:ph type="title"/>
          </p:nvPr>
        </p:nvSpPr>
        <p:spPr/>
        <p:txBody>
          <a:bodyPr/>
          <a:lstStyle/>
          <a:p>
            <a:r>
              <a:rPr lang="en-US" noProof="0" dirty="0"/>
              <a:t>ELEGANT | PRECISION | TRUECOLOUR </a:t>
            </a:r>
          </a:p>
        </p:txBody>
      </p:sp>
      <p:sp>
        <p:nvSpPr>
          <p:cNvPr id="4" name="Textfeld 8">
            <a:extLst>
              <a:ext uri="{FF2B5EF4-FFF2-40B4-BE49-F238E27FC236}">
                <a16:creationId xmlns:a16="http://schemas.microsoft.com/office/drawing/2014/main" id="{67CA9468-AFCE-6CF4-3671-21DE96892CD6}"/>
              </a:ext>
            </a:extLst>
          </p:cNvPr>
          <p:cNvSpPr txBox="1"/>
          <p:nvPr/>
        </p:nvSpPr>
        <p:spPr>
          <a:xfrm>
            <a:off x="2815120" y="1473339"/>
            <a:ext cx="6791104" cy="4112408"/>
          </a:xfrm>
          <a:prstGeom prst="rect">
            <a:avLst/>
          </a:prstGeom>
          <a:noFill/>
        </p:spPr>
        <p:txBody>
          <a:bodyPr wrap="square">
            <a:spAutoFit/>
          </a:bodyPr>
          <a:lstStyle/>
          <a:p>
            <a:pPr>
              <a:lnSpc>
                <a:spcPct val="150000"/>
              </a:lnSpc>
            </a:pPr>
            <a:r>
              <a:rPr lang="en-US" sz="1600" b="1" noProof="0" dirty="0">
                <a:solidFill>
                  <a:schemeClr val="accent1">
                    <a:lumMod val="50000"/>
                  </a:schemeClr>
                </a:solidFill>
                <a:latin typeface="+mj-lt"/>
                <a:sym typeface="Wingdings" panose="05000000000000000000" pitchFamily="2" charset="2"/>
              </a:rPr>
              <a:t>New:</a:t>
            </a:r>
          </a:p>
          <a:p>
            <a:pPr>
              <a:lnSpc>
                <a:spcPct val="150000"/>
              </a:lnSpc>
            </a:pPr>
            <a:r>
              <a:rPr lang="en-US" sz="1600" b="1" noProof="0" dirty="0">
                <a:solidFill>
                  <a:schemeClr val="accent1">
                    <a:lumMod val="50000"/>
                  </a:schemeClr>
                </a:solidFill>
                <a:latin typeface="+mj-lt"/>
                <a:sym typeface="Wingdings" panose="05000000000000000000" pitchFamily="2" charset="2"/>
              </a:rPr>
              <a:t>PCL 5 SH –New cover of illumination tower and better plug connection for illumination.</a:t>
            </a:r>
          </a:p>
          <a:p>
            <a:pPr>
              <a:lnSpc>
                <a:spcPct val="150000"/>
              </a:lnSpc>
            </a:pPr>
            <a:r>
              <a:rPr lang="en-US" sz="1600" b="1" noProof="0" dirty="0">
                <a:solidFill>
                  <a:schemeClr val="accent1">
                    <a:lumMod val="50000"/>
                  </a:schemeClr>
                </a:solidFill>
                <a:latin typeface="+mj-lt"/>
                <a:sym typeface="Wingdings" panose="05000000000000000000" pitchFamily="2" charset="2"/>
              </a:rPr>
              <a:t> Change of assembly unit needed</a:t>
            </a:r>
          </a:p>
          <a:p>
            <a:pPr>
              <a:lnSpc>
                <a:spcPct val="150000"/>
              </a:lnSpc>
            </a:pPr>
            <a:endParaRPr lang="en-US" sz="1600" b="1" noProof="0" dirty="0">
              <a:solidFill>
                <a:schemeClr val="accent1">
                  <a:lumMod val="50000"/>
                </a:schemeClr>
              </a:solidFill>
              <a:latin typeface="+mj-lt"/>
              <a:sym typeface="Wingdings" panose="05000000000000000000" pitchFamily="2" charset="2"/>
            </a:endParaRPr>
          </a:p>
          <a:p>
            <a:pPr>
              <a:lnSpc>
                <a:spcPct val="150000"/>
              </a:lnSpc>
            </a:pPr>
            <a:r>
              <a:rPr lang="en-US" sz="1600" b="1" noProof="0" dirty="0">
                <a:solidFill>
                  <a:schemeClr val="accent1">
                    <a:lumMod val="50000"/>
                  </a:schemeClr>
                </a:solidFill>
                <a:latin typeface="+mj-lt"/>
                <a:sym typeface="Wingdings" panose="05000000000000000000" pitchFamily="2" charset="2"/>
              </a:rPr>
              <a:t>Gliding plate improved for better gliding properties and less abrasion</a:t>
            </a:r>
          </a:p>
          <a:p>
            <a:pPr>
              <a:lnSpc>
                <a:spcPct val="150000"/>
              </a:lnSpc>
            </a:pPr>
            <a:r>
              <a:rPr lang="en-US" sz="1600" b="1" noProof="0" dirty="0">
                <a:solidFill>
                  <a:schemeClr val="accent1">
                    <a:lumMod val="50000"/>
                  </a:schemeClr>
                </a:solidFill>
                <a:latin typeface="+mj-lt"/>
                <a:sym typeface="Wingdings" panose="05000000000000000000" pitchFamily="2" charset="2"/>
              </a:rPr>
              <a:t>– visible change – white color instead black</a:t>
            </a:r>
          </a:p>
          <a:p>
            <a:pPr>
              <a:lnSpc>
                <a:spcPct val="150000"/>
              </a:lnSpc>
            </a:pPr>
            <a:endParaRPr lang="en-US" sz="1600" b="1" noProof="0" dirty="0">
              <a:solidFill>
                <a:schemeClr val="accent1">
                  <a:lumMod val="50000"/>
                </a:schemeClr>
              </a:solidFill>
              <a:latin typeface="+mj-lt"/>
              <a:sym typeface="Wingdings" panose="05000000000000000000" pitchFamily="2" charset="2"/>
            </a:endParaRPr>
          </a:p>
          <a:p>
            <a:pPr>
              <a:lnSpc>
                <a:spcPct val="150000"/>
              </a:lnSpc>
            </a:pPr>
            <a:r>
              <a:rPr lang="en-US" sz="1600" b="1" noProof="0" dirty="0">
                <a:solidFill>
                  <a:schemeClr val="accent1">
                    <a:lumMod val="50000"/>
                  </a:schemeClr>
                </a:solidFill>
                <a:latin typeface="+mj-lt"/>
                <a:sym typeface="Wingdings" panose="05000000000000000000" pitchFamily="2" charset="2"/>
              </a:rPr>
              <a:t>Toothed track enlarged for better positioning</a:t>
            </a:r>
          </a:p>
          <a:p>
            <a:pPr>
              <a:lnSpc>
                <a:spcPct val="150000"/>
              </a:lnSpc>
            </a:pPr>
            <a:endParaRPr lang="en-US" sz="1600" b="1" noProof="0" dirty="0">
              <a:solidFill>
                <a:schemeClr val="accent1">
                  <a:lumMod val="50000"/>
                </a:schemeClr>
              </a:solidFill>
              <a:latin typeface="+mj-lt"/>
              <a:sym typeface="Wingdings" panose="05000000000000000000" pitchFamily="2" charset="2"/>
            </a:endParaRPr>
          </a:p>
          <a:p>
            <a:pPr>
              <a:lnSpc>
                <a:spcPct val="150000"/>
              </a:lnSpc>
            </a:pPr>
            <a:r>
              <a:rPr lang="en-US" sz="1600" b="1" noProof="0" dirty="0">
                <a:solidFill>
                  <a:schemeClr val="accent1">
                    <a:lumMod val="50000"/>
                  </a:schemeClr>
                </a:solidFill>
                <a:latin typeface="+mj-lt"/>
                <a:sym typeface="Wingdings" panose="05000000000000000000" pitchFamily="2" charset="2"/>
              </a:rPr>
              <a:t>Grease of control stick unit optimized since begin of 2025</a:t>
            </a:r>
          </a:p>
        </p:txBody>
      </p:sp>
      <p:pic>
        <p:nvPicPr>
          <p:cNvPr id="12" name="Picture 11">
            <a:extLst>
              <a:ext uri="{FF2B5EF4-FFF2-40B4-BE49-F238E27FC236}">
                <a16:creationId xmlns:a16="http://schemas.microsoft.com/office/drawing/2014/main" id="{0E7C59EB-1566-60E5-F97F-83415D8C2D0B}"/>
              </a:ext>
            </a:extLst>
          </p:cNvPr>
          <p:cNvPicPr>
            <a:picLocks noChangeAspect="1"/>
          </p:cNvPicPr>
          <p:nvPr/>
        </p:nvPicPr>
        <p:blipFill>
          <a:blip r:embed="rId2"/>
          <a:srcRect l="24562" r="18553"/>
          <a:stretch/>
        </p:blipFill>
        <p:spPr>
          <a:xfrm>
            <a:off x="750652" y="1320961"/>
            <a:ext cx="1506097" cy="4216077"/>
          </a:xfrm>
          <a:prstGeom prst="roundRect">
            <a:avLst>
              <a:gd name="adj" fmla="val 488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49722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F227958-8478-CC65-ABE6-BA005710CB67}"/>
              </a:ext>
            </a:extLst>
          </p:cNvPr>
          <p:cNvSpPr>
            <a:spLocks noGrp="1"/>
          </p:cNvSpPr>
          <p:nvPr>
            <p:ph type="body" sz="quarter" idx="10"/>
          </p:nvPr>
        </p:nvSpPr>
        <p:spPr>
          <a:xfrm>
            <a:off x="606313" y="485532"/>
            <a:ext cx="8460950" cy="464285"/>
          </a:xfrm>
        </p:spPr>
        <p:txBody>
          <a:bodyPr/>
          <a:lstStyle/>
          <a:p>
            <a:r>
              <a:rPr lang="en-US" noProof="0" dirty="0"/>
              <a:t>SLIT LAMP TABLE</a:t>
            </a:r>
          </a:p>
        </p:txBody>
      </p:sp>
      <p:pic>
        <p:nvPicPr>
          <p:cNvPr id="5" name="Grafik 4" descr="Ein Bild, das Maschine, Mikroskop, Forschungsinstrument, medizinische Ausrüstung enthält.&#10;&#10;Automatisch generierte Beschreibung">
            <a:extLst>
              <a:ext uri="{FF2B5EF4-FFF2-40B4-BE49-F238E27FC236}">
                <a16:creationId xmlns:a16="http://schemas.microsoft.com/office/drawing/2014/main" id="{39700379-4B0E-6A9A-114B-54E9B006C80F}"/>
              </a:ext>
            </a:extLst>
          </p:cNvPr>
          <p:cNvPicPr>
            <a:picLocks noChangeAspect="1"/>
          </p:cNvPicPr>
          <p:nvPr/>
        </p:nvPicPr>
        <p:blipFill>
          <a:blip r:embed="rId2"/>
          <a:stretch>
            <a:fillRect/>
          </a:stretch>
        </p:blipFill>
        <p:spPr>
          <a:xfrm>
            <a:off x="395287" y="1419468"/>
            <a:ext cx="4543425" cy="4953000"/>
          </a:xfrm>
          <a:prstGeom prst="rect">
            <a:avLst/>
          </a:prstGeom>
        </p:spPr>
      </p:pic>
      <p:sp>
        <p:nvSpPr>
          <p:cNvPr id="6" name="Textfeld 5">
            <a:extLst>
              <a:ext uri="{FF2B5EF4-FFF2-40B4-BE49-F238E27FC236}">
                <a16:creationId xmlns:a16="http://schemas.microsoft.com/office/drawing/2014/main" id="{7A21FE08-411B-2A5E-10EF-31B3709879BF}"/>
              </a:ext>
            </a:extLst>
          </p:cNvPr>
          <p:cNvSpPr txBox="1"/>
          <p:nvPr/>
        </p:nvSpPr>
        <p:spPr>
          <a:xfrm>
            <a:off x="5750863" y="2042611"/>
            <a:ext cx="4663137" cy="3139321"/>
          </a:xfrm>
          <a:prstGeom prst="rect">
            <a:avLst/>
          </a:prstGeom>
          <a:noFill/>
        </p:spPr>
        <p:txBody>
          <a:bodyPr wrap="square">
            <a:spAutoFit/>
          </a:bodyPr>
          <a:lstStyle/>
          <a:p>
            <a:pPr marL="285750" indent="-285750">
              <a:buFont typeface="Wingdings" panose="05000000000000000000" pitchFamily="2" charset="2"/>
              <a:buChar char="à"/>
            </a:pPr>
            <a:r>
              <a:rPr lang="en-US" noProof="0" dirty="0">
                <a:solidFill>
                  <a:schemeClr val="accent1">
                    <a:lumMod val="50000"/>
                  </a:schemeClr>
                </a:solidFill>
                <a:latin typeface="+mj-lt"/>
              </a:rPr>
              <a:t>Space-saving plain design </a:t>
            </a:r>
          </a:p>
          <a:p>
            <a:pPr marL="285750" indent="-285750">
              <a:buFont typeface="Wingdings" panose="05000000000000000000" pitchFamily="2" charset="2"/>
              <a:buChar char="à"/>
            </a:pPr>
            <a:endParaRPr lang="en-US" noProof="0" dirty="0">
              <a:solidFill>
                <a:schemeClr val="accent1">
                  <a:lumMod val="50000"/>
                </a:schemeClr>
              </a:solidFill>
              <a:latin typeface="+mj-lt"/>
            </a:endParaRPr>
          </a:p>
          <a:p>
            <a:pPr marL="285750" indent="-285750">
              <a:buFont typeface="Wingdings" panose="05000000000000000000" pitchFamily="2" charset="2"/>
              <a:buChar char="à"/>
            </a:pPr>
            <a:r>
              <a:rPr lang="en-US" noProof="0" dirty="0">
                <a:solidFill>
                  <a:schemeClr val="accent1">
                    <a:lumMod val="50000"/>
                  </a:schemeClr>
                </a:solidFill>
                <a:latin typeface="+mj-lt"/>
              </a:rPr>
              <a:t>Wheelchair accessible thanks to the stable two-pillar design</a:t>
            </a:r>
          </a:p>
          <a:p>
            <a:pPr marL="285750" indent="-285750">
              <a:buFont typeface="Wingdings" panose="05000000000000000000" pitchFamily="2" charset="2"/>
              <a:buChar char="à"/>
            </a:pPr>
            <a:endParaRPr lang="en-US" noProof="0" dirty="0">
              <a:solidFill>
                <a:schemeClr val="accent1">
                  <a:lumMod val="50000"/>
                </a:schemeClr>
              </a:solidFill>
              <a:latin typeface="+mj-lt"/>
            </a:endParaRPr>
          </a:p>
          <a:p>
            <a:pPr marL="285750" indent="-285750">
              <a:buFont typeface="Wingdings" panose="05000000000000000000" pitchFamily="2" charset="2"/>
              <a:buChar char="à"/>
            </a:pPr>
            <a:r>
              <a:rPr lang="en-US" noProof="0" dirty="0">
                <a:solidFill>
                  <a:schemeClr val="accent1">
                    <a:lumMod val="50000"/>
                  </a:schemeClr>
                </a:solidFill>
                <a:latin typeface="+mj-lt"/>
              </a:rPr>
              <a:t>No inconvenient cables</a:t>
            </a:r>
          </a:p>
          <a:p>
            <a:pPr marL="285750" indent="-285750">
              <a:buFont typeface="Wingdings" panose="05000000000000000000" pitchFamily="2" charset="2"/>
              <a:buChar char="à"/>
            </a:pPr>
            <a:endParaRPr lang="en-US" noProof="0" dirty="0">
              <a:solidFill>
                <a:schemeClr val="accent1">
                  <a:lumMod val="50000"/>
                </a:schemeClr>
              </a:solidFill>
              <a:latin typeface="+mj-lt"/>
            </a:endParaRPr>
          </a:p>
          <a:p>
            <a:pPr marL="285750" indent="-285750">
              <a:buFont typeface="Wingdings" panose="05000000000000000000" pitchFamily="2" charset="2"/>
              <a:buChar char="à"/>
            </a:pPr>
            <a:r>
              <a:rPr lang="en-US" noProof="0" dirty="0">
                <a:solidFill>
                  <a:schemeClr val="accent1">
                    <a:lumMod val="50000"/>
                  </a:schemeClr>
                </a:solidFill>
                <a:latin typeface="+mj-lt"/>
              </a:rPr>
              <a:t>Electric height adjustment:</a:t>
            </a:r>
          </a:p>
          <a:p>
            <a:r>
              <a:rPr lang="en-US" noProof="0" dirty="0">
                <a:solidFill>
                  <a:schemeClr val="accent1">
                    <a:lumMod val="50000"/>
                  </a:schemeClr>
                </a:solidFill>
                <a:latin typeface="+mj-lt"/>
              </a:rPr>
              <a:t>      72 cm – 95 cm table height</a:t>
            </a: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sym typeface="Wingdings" panose="05000000000000000000" pitchFamily="2" charset="2"/>
              </a:rPr>
              <a:t> Optionally available on castors</a:t>
            </a:r>
            <a:endParaRPr lang="en-US" noProof="0" dirty="0">
              <a:solidFill>
                <a:schemeClr val="accent1">
                  <a:lumMod val="50000"/>
                </a:schemeClr>
              </a:solidFill>
              <a:latin typeface="+mj-lt"/>
            </a:endParaRPr>
          </a:p>
        </p:txBody>
      </p:sp>
    </p:spTree>
    <p:extLst>
      <p:ext uri="{BB962C8B-B14F-4D97-AF65-F5344CB8AC3E}">
        <p14:creationId xmlns:p14="http://schemas.microsoft.com/office/powerpoint/2010/main" val="1064485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DD66542-AEA3-9C4C-1BB9-3AFAE40B82DA}"/>
              </a:ext>
            </a:extLst>
          </p:cNvPr>
          <p:cNvSpPr>
            <a:spLocks noGrp="1"/>
          </p:cNvSpPr>
          <p:nvPr>
            <p:ph type="body" sz="quarter" idx="10"/>
          </p:nvPr>
        </p:nvSpPr>
        <p:spPr/>
        <p:txBody>
          <a:bodyPr/>
          <a:lstStyle/>
          <a:p>
            <a:r>
              <a:rPr lang="en-US" noProof="0" dirty="0"/>
              <a:t>FOX IV </a:t>
            </a:r>
            <a:r>
              <a:rPr lang="en-US" baseline="30000" noProof="0" dirty="0"/>
              <a:t>810</a:t>
            </a:r>
            <a:r>
              <a:rPr lang="en-US" noProof="0" dirty="0"/>
              <a:t>  - DIODE LASER</a:t>
            </a:r>
          </a:p>
        </p:txBody>
      </p:sp>
      <p:sp>
        <p:nvSpPr>
          <p:cNvPr id="3" name="Titel 2">
            <a:extLst>
              <a:ext uri="{FF2B5EF4-FFF2-40B4-BE49-F238E27FC236}">
                <a16:creationId xmlns:a16="http://schemas.microsoft.com/office/drawing/2014/main" id="{0A8ABF21-B982-24D1-6948-438E3EBF8B55}"/>
              </a:ext>
            </a:extLst>
          </p:cNvPr>
          <p:cNvSpPr>
            <a:spLocks noGrp="1"/>
          </p:cNvSpPr>
          <p:nvPr>
            <p:ph type="title"/>
          </p:nvPr>
        </p:nvSpPr>
        <p:spPr/>
        <p:txBody>
          <a:bodyPr/>
          <a:lstStyle/>
          <a:p>
            <a:r>
              <a:rPr lang="en-US" noProof="0" dirty="0"/>
              <a:t>MODERN | SMART | PORTABLE</a:t>
            </a:r>
          </a:p>
        </p:txBody>
      </p:sp>
      <p:grpSp>
        <p:nvGrpSpPr>
          <p:cNvPr id="15" name="Gruppieren 14">
            <a:extLst>
              <a:ext uri="{FF2B5EF4-FFF2-40B4-BE49-F238E27FC236}">
                <a16:creationId xmlns:a16="http://schemas.microsoft.com/office/drawing/2014/main" id="{187D5828-8F5B-AE74-596C-5547CC03ADEC}"/>
              </a:ext>
            </a:extLst>
          </p:cNvPr>
          <p:cNvGrpSpPr/>
          <p:nvPr/>
        </p:nvGrpSpPr>
        <p:grpSpPr>
          <a:xfrm>
            <a:off x="4292137" y="1352897"/>
            <a:ext cx="7464305" cy="4647806"/>
            <a:chOff x="3763219" y="1352897"/>
            <a:chExt cx="7464305" cy="4647806"/>
          </a:xfrm>
        </p:grpSpPr>
        <p:sp>
          <p:nvSpPr>
            <p:cNvPr id="14" name="Rechteck: abgerundete Ecken 13">
              <a:extLst>
                <a:ext uri="{FF2B5EF4-FFF2-40B4-BE49-F238E27FC236}">
                  <a16:creationId xmlns:a16="http://schemas.microsoft.com/office/drawing/2014/main" id="{594373F2-B335-4B1A-C884-236F3D6C7345}"/>
                </a:ext>
              </a:extLst>
            </p:cNvPr>
            <p:cNvSpPr/>
            <p:nvPr/>
          </p:nvSpPr>
          <p:spPr>
            <a:xfrm>
              <a:off x="7127114" y="2728421"/>
              <a:ext cx="4100410"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       GLAUCOMA (CPC/µCPC)</a:t>
              </a:r>
            </a:p>
          </p:txBody>
        </p:sp>
        <p:grpSp>
          <p:nvGrpSpPr>
            <p:cNvPr id="13" name="Gruppieren 12">
              <a:extLst>
                <a:ext uri="{FF2B5EF4-FFF2-40B4-BE49-F238E27FC236}">
                  <a16:creationId xmlns:a16="http://schemas.microsoft.com/office/drawing/2014/main" id="{970A5236-2861-2709-4924-41CE281F3ABF}"/>
                </a:ext>
              </a:extLst>
            </p:cNvPr>
            <p:cNvGrpSpPr/>
            <p:nvPr/>
          </p:nvGrpSpPr>
          <p:grpSpPr>
            <a:xfrm>
              <a:off x="3763219" y="1352897"/>
              <a:ext cx="7302963" cy="4647806"/>
              <a:chOff x="824806" y="1602279"/>
              <a:chExt cx="7302963" cy="4647806"/>
            </a:xfrm>
          </p:grpSpPr>
          <p:grpSp>
            <p:nvGrpSpPr>
              <p:cNvPr id="12" name="Gruppieren 11">
                <a:extLst>
                  <a:ext uri="{FF2B5EF4-FFF2-40B4-BE49-F238E27FC236}">
                    <a16:creationId xmlns:a16="http://schemas.microsoft.com/office/drawing/2014/main" id="{CA22036A-568F-09C8-24FA-3796C61D8B30}"/>
                  </a:ext>
                </a:extLst>
              </p:cNvPr>
              <p:cNvGrpSpPr/>
              <p:nvPr/>
            </p:nvGrpSpPr>
            <p:grpSpPr>
              <a:xfrm>
                <a:off x="824806" y="1602279"/>
                <a:ext cx="7302963" cy="4647806"/>
                <a:chOff x="868705" y="1485900"/>
                <a:chExt cx="7302963" cy="4647806"/>
              </a:xfrm>
            </p:grpSpPr>
            <p:sp>
              <p:nvSpPr>
                <p:cNvPr id="9" name="Rechteck: abgerundete Ecken 8">
                  <a:extLst>
                    <a:ext uri="{FF2B5EF4-FFF2-40B4-BE49-F238E27FC236}">
                      <a16:creationId xmlns:a16="http://schemas.microsoft.com/office/drawing/2014/main" id="{341B3AC8-8871-4315-D020-6DFF7AFC4672}"/>
                    </a:ext>
                  </a:extLst>
                </p:cNvPr>
                <p:cNvSpPr/>
                <p:nvPr/>
              </p:nvSpPr>
              <p:spPr>
                <a:xfrm>
                  <a:off x="4307015" y="3339753"/>
                  <a:ext cx="3864653"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solidFill>
                        <a:schemeClr val="accent1">
                          <a:lumMod val="50000"/>
                        </a:schemeClr>
                      </a:solidFill>
                    </a:rPr>
                    <a:t> RETINAL COAGULATION WITH LIO</a:t>
                  </a:r>
                </a:p>
              </p:txBody>
            </p:sp>
            <p:sp>
              <p:nvSpPr>
                <p:cNvPr id="10" name="Rechteck: abgerundete Ecken 9">
                  <a:extLst>
                    <a:ext uri="{FF2B5EF4-FFF2-40B4-BE49-F238E27FC236}">
                      <a16:creationId xmlns:a16="http://schemas.microsoft.com/office/drawing/2014/main" id="{83A20B2E-3F94-5B73-DBEF-8E570F3C3425}"/>
                    </a:ext>
                  </a:extLst>
                </p:cNvPr>
                <p:cNvSpPr/>
                <p:nvPr/>
              </p:nvSpPr>
              <p:spPr>
                <a:xfrm>
                  <a:off x="3688182" y="3809803"/>
                  <a:ext cx="4100410"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             ENDO-COAGULATION</a:t>
                  </a:r>
                </a:p>
              </p:txBody>
            </p:sp>
            <p:sp>
              <p:nvSpPr>
                <p:cNvPr id="11" name="Rechteck: abgerundete Ecken 10">
                  <a:extLst>
                    <a:ext uri="{FF2B5EF4-FFF2-40B4-BE49-F238E27FC236}">
                      <a16:creationId xmlns:a16="http://schemas.microsoft.com/office/drawing/2014/main" id="{9C30EAEF-02E8-8585-E765-580EFAED553C}"/>
                    </a:ext>
                  </a:extLst>
                </p:cNvPr>
                <p:cNvSpPr/>
                <p:nvPr/>
              </p:nvSpPr>
              <p:spPr>
                <a:xfrm>
                  <a:off x="4137067" y="4288132"/>
                  <a:ext cx="3304725"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DCR</a:t>
                  </a:r>
                </a:p>
              </p:txBody>
            </p:sp>
            <p:pic>
              <p:nvPicPr>
                <p:cNvPr id="8" name="Grafik 7" descr="Ein Bild, das Text, Gerät, Elektronisches Gerät, Elektronik enthält.&#10;&#10;Automatisch generierte Beschreibung">
                  <a:extLst>
                    <a:ext uri="{FF2B5EF4-FFF2-40B4-BE49-F238E27FC236}">
                      <a16:creationId xmlns:a16="http://schemas.microsoft.com/office/drawing/2014/main" id="{C8C0DA1B-1A0F-BCFB-ACDE-FF8039B3BBDF}"/>
                    </a:ext>
                  </a:extLst>
                </p:cNvPr>
                <p:cNvPicPr>
                  <a:picLocks noChangeAspect="1"/>
                </p:cNvPicPr>
                <p:nvPr/>
              </p:nvPicPr>
              <p:blipFill>
                <a:blip r:embed="rId2"/>
                <a:stretch>
                  <a:fillRect/>
                </a:stretch>
              </p:blipFill>
              <p:spPr>
                <a:xfrm>
                  <a:off x="868705" y="1485900"/>
                  <a:ext cx="4393151" cy="4647806"/>
                </a:xfrm>
                <a:prstGeom prst="rect">
                  <a:avLst/>
                </a:prstGeom>
              </p:spPr>
            </p:pic>
          </p:grpSp>
          <p:pic>
            <p:nvPicPr>
              <p:cNvPr id="5" name="Grafik 4" descr="Ein Bild, das Text, Schrift, Grafiken, Logo enthält.&#10;&#10;Automatisch generierte Beschreibung">
                <a:extLst>
                  <a:ext uri="{FF2B5EF4-FFF2-40B4-BE49-F238E27FC236}">
                    <a16:creationId xmlns:a16="http://schemas.microsoft.com/office/drawing/2014/main" id="{75E07428-2CA1-74FD-67DB-EF502859BBB2}"/>
                  </a:ext>
                </a:extLst>
              </p:cNvPr>
              <p:cNvPicPr>
                <a:picLocks noChangeAspect="1"/>
              </p:cNvPicPr>
              <p:nvPr/>
            </p:nvPicPr>
            <p:blipFill>
              <a:blip r:embed="rId3"/>
              <a:stretch>
                <a:fillRect/>
              </a:stretch>
            </p:blipFill>
            <p:spPr>
              <a:xfrm>
                <a:off x="4467244" y="5329114"/>
                <a:ext cx="889386" cy="834183"/>
              </a:xfrm>
              <a:prstGeom prst="rect">
                <a:avLst/>
              </a:prstGeom>
            </p:spPr>
          </p:pic>
        </p:grpSp>
      </p:grpSp>
      <p:sp>
        <p:nvSpPr>
          <p:cNvPr id="17" name="Textfeld 16">
            <a:extLst>
              <a:ext uri="{FF2B5EF4-FFF2-40B4-BE49-F238E27FC236}">
                <a16:creationId xmlns:a16="http://schemas.microsoft.com/office/drawing/2014/main" id="{EF2CD284-6A1B-4AAF-6966-299B76A41B22}"/>
              </a:ext>
            </a:extLst>
          </p:cNvPr>
          <p:cNvSpPr txBox="1"/>
          <p:nvPr/>
        </p:nvSpPr>
        <p:spPr>
          <a:xfrm>
            <a:off x="644413" y="1473514"/>
            <a:ext cx="4255359" cy="4851072"/>
          </a:xfrm>
          <a:prstGeom prst="rect">
            <a:avLst/>
          </a:prstGeom>
          <a:noFill/>
        </p:spPr>
        <p:txBody>
          <a:bodyPr wrap="square">
            <a:spAutoFit/>
          </a:bodyPr>
          <a:lstStyle/>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rPr>
              <a:t>Glaucoma – Specialist</a:t>
            </a:r>
          </a:p>
          <a:p>
            <a:pPr marL="742950" lvl="1" indent="-285750">
              <a:lnSpc>
                <a:spcPct val="150000"/>
              </a:lnSpc>
              <a:buFont typeface="Arial" panose="020B0604020202020204" pitchFamily="34" charset="0"/>
              <a:buChar char="•"/>
            </a:pPr>
            <a:r>
              <a:rPr lang="en-US" sz="1600" noProof="0" dirty="0">
                <a:solidFill>
                  <a:schemeClr val="accent1">
                    <a:lumMod val="50000"/>
                  </a:schemeClr>
                </a:solidFill>
                <a:latin typeface="+mj-lt"/>
              </a:rPr>
              <a:t>energy and time counter</a:t>
            </a:r>
          </a:p>
          <a:p>
            <a:pPr marL="742950" lvl="1" indent="-285750">
              <a:lnSpc>
                <a:spcPct val="150000"/>
              </a:lnSpc>
              <a:buFont typeface="Arial" panose="020B0604020202020204" pitchFamily="34" charset="0"/>
              <a:buChar char="•"/>
            </a:pPr>
            <a:r>
              <a:rPr lang="en-US" sz="1600" noProof="0" dirty="0">
                <a:solidFill>
                  <a:schemeClr val="accent1">
                    <a:lumMod val="50000"/>
                  </a:schemeClr>
                </a:solidFill>
                <a:latin typeface="+mj-lt"/>
              </a:rPr>
              <a:t>voice output </a:t>
            </a:r>
          </a:p>
          <a:p>
            <a:pPr marL="742950" lvl="1" indent="-285750">
              <a:lnSpc>
                <a:spcPct val="150000"/>
              </a:lnSpc>
              <a:buFont typeface="Arial" panose="020B0604020202020204" pitchFamily="34" charset="0"/>
              <a:buChar char="•"/>
            </a:pPr>
            <a:r>
              <a:rPr lang="en-US" sz="1600" noProof="0" dirty="0">
                <a:solidFill>
                  <a:schemeClr val="accent1">
                    <a:lumMod val="50000"/>
                  </a:schemeClr>
                </a:solidFill>
                <a:latin typeface="+mj-lt"/>
              </a:rPr>
              <a:t>metronome function</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Battery powered and portable</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High quality metal housing</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Power up to 8 W – more than a </a:t>
            </a:r>
          </a:p>
          <a:p>
            <a:pPr>
              <a:lnSpc>
                <a:spcPct val="150000"/>
              </a:lnSpc>
              <a:tabLst>
                <a:tab pos="271463" algn="l"/>
              </a:tabLst>
            </a:pPr>
            <a:r>
              <a:rPr lang="en-US" sz="1600" noProof="0" dirty="0">
                <a:solidFill>
                  <a:schemeClr val="accent1">
                    <a:lumMod val="50000"/>
                  </a:schemeClr>
                </a:solidFill>
                <a:latin typeface="+mj-lt"/>
                <a:sym typeface="Wingdings" panose="05000000000000000000" pitchFamily="2" charset="2"/>
              </a:rPr>
              <a:t>	Glaucoma Laser;</a:t>
            </a:r>
          </a:p>
          <a:p>
            <a:pPr>
              <a:lnSpc>
                <a:spcPct val="150000"/>
              </a:lnSpc>
              <a:tabLst>
                <a:tab pos="271463" algn="l"/>
              </a:tabLst>
            </a:pPr>
            <a:r>
              <a:rPr lang="en-US" sz="1600" noProof="0" dirty="0">
                <a:solidFill>
                  <a:schemeClr val="accent1">
                    <a:lumMod val="50000"/>
                  </a:schemeClr>
                </a:solidFill>
                <a:latin typeface="+mj-lt"/>
                <a:sym typeface="Wingdings" panose="05000000000000000000" pitchFamily="2" charset="2"/>
              </a:rPr>
              <a:t>	Additional treatments:</a:t>
            </a:r>
          </a:p>
          <a:p>
            <a:pPr marL="622300">
              <a:lnSpc>
                <a:spcPct val="150000"/>
              </a:lnSpc>
              <a:buFont typeface="Arial" panose="020B0604020202020204" pitchFamily="34" charset="0"/>
              <a:buChar char="•"/>
              <a:tabLst>
                <a:tab pos="893763" algn="l"/>
              </a:tabLst>
            </a:pPr>
            <a:r>
              <a:rPr lang="en-US" sz="1600" noProof="0" dirty="0">
                <a:solidFill>
                  <a:schemeClr val="accent1">
                    <a:lumMod val="50000"/>
                  </a:schemeClr>
                </a:solidFill>
                <a:latin typeface="+mj-lt"/>
                <a:sym typeface="Wingdings" panose="05000000000000000000" pitchFamily="2" charset="2"/>
              </a:rPr>
              <a:t>		Endo coagulation</a:t>
            </a:r>
          </a:p>
          <a:p>
            <a:pPr marL="622300">
              <a:lnSpc>
                <a:spcPct val="150000"/>
              </a:lnSpc>
              <a:buFont typeface="Arial" panose="020B0604020202020204" pitchFamily="34" charset="0"/>
              <a:buChar char="•"/>
              <a:tabLst>
                <a:tab pos="893763" algn="l"/>
              </a:tabLst>
            </a:pPr>
            <a:r>
              <a:rPr lang="en-US" sz="1600" noProof="0" dirty="0">
                <a:solidFill>
                  <a:schemeClr val="accent1">
                    <a:lumMod val="50000"/>
                  </a:schemeClr>
                </a:solidFill>
                <a:latin typeface="+mj-lt"/>
                <a:sym typeface="Wingdings" panose="05000000000000000000" pitchFamily="2" charset="2"/>
              </a:rPr>
              <a:t>		LIO application</a:t>
            </a:r>
          </a:p>
          <a:p>
            <a:pPr marL="622300">
              <a:lnSpc>
                <a:spcPct val="150000"/>
              </a:lnSpc>
              <a:buFont typeface="Arial" panose="020B0604020202020204" pitchFamily="34" charset="0"/>
              <a:buChar char="•"/>
              <a:tabLst>
                <a:tab pos="893763" algn="l"/>
              </a:tabLst>
            </a:pPr>
            <a:r>
              <a:rPr lang="en-US" sz="1600" noProof="0" dirty="0">
                <a:solidFill>
                  <a:schemeClr val="accent1">
                    <a:lumMod val="50000"/>
                  </a:schemeClr>
                </a:solidFill>
                <a:latin typeface="+mj-lt"/>
                <a:sym typeface="Wingdings" panose="05000000000000000000" pitchFamily="2" charset="2"/>
              </a:rPr>
              <a:t>		TCL-DCR</a:t>
            </a:r>
          </a:p>
          <a:p>
            <a:pPr lvl="1">
              <a:lnSpc>
                <a:spcPct val="150000"/>
              </a:lnSpc>
            </a:pPr>
            <a:endParaRPr lang="en-US" sz="1600" noProof="0" dirty="0">
              <a:solidFill>
                <a:schemeClr val="accent1">
                  <a:lumMod val="50000"/>
                </a:schemeClr>
              </a:solidFill>
              <a:latin typeface="+mj-lt"/>
            </a:endParaRPr>
          </a:p>
        </p:txBody>
      </p:sp>
    </p:spTree>
    <p:extLst>
      <p:ext uri="{BB962C8B-B14F-4D97-AF65-F5344CB8AC3E}">
        <p14:creationId xmlns:p14="http://schemas.microsoft.com/office/powerpoint/2010/main" val="2595545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0F21873-8BFE-DB0A-CC26-CB94C744EA09}"/>
              </a:ext>
            </a:extLst>
          </p:cNvPr>
          <p:cNvSpPr>
            <a:spLocks noGrp="1"/>
          </p:cNvSpPr>
          <p:nvPr>
            <p:ph type="body" sz="quarter" idx="10"/>
          </p:nvPr>
        </p:nvSpPr>
        <p:spPr/>
        <p:txBody>
          <a:bodyPr/>
          <a:lstStyle/>
          <a:p>
            <a:r>
              <a:rPr lang="en-US" noProof="0" dirty="0"/>
              <a:t>FOX </a:t>
            </a:r>
            <a:r>
              <a:rPr lang="en-US" baseline="30000" noProof="0" dirty="0"/>
              <a:t>514</a:t>
            </a:r>
            <a:r>
              <a:rPr lang="en-US" noProof="0" dirty="0"/>
              <a:t>  - DIODE LASER</a:t>
            </a:r>
          </a:p>
          <a:p>
            <a:endParaRPr lang="en-US" noProof="0" dirty="0"/>
          </a:p>
        </p:txBody>
      </p:sp>
      <p:sp>
        <p:nvSpPr>
          <p:cNvPr id="3" name="Titel 2">
            <a:extLst>
              <a:ext uri="{FF2B5EF4-FFF2-40B4-BE49-F238E27FC236}">
                <a16:creationId xmlns:a16="http://schemas.microsoft.com/office/drawing/2014/main" id="{62F700AB-7CBE-77BB-30DB-1DC2825B0A92}"/>
              </a:ext>
            </a:extLst>
          </p:cNvPr>
          <p:cNvSpPr>
            <a:spLocks noGrp="1"/>
          </p:cNvSpPr>
          <p:nvPr>
            <p:ph type="title"/>
          </p:nvPr>
        </p:nvSpPr>
        <p:spPr/>
        <p:txBody>
          <a:bodyPr/>
          <a:lstStyle/>
          <a:p>
            <a:r>
              <a:rPr lang="en-US" noProof="0" dirty="0"/>
              <a:t>ORIGINAL ARGON | PORTABLE | INTUITIVE</a:t>
            </a:r>
          </a:p>
        </p:txBody>
      </p:sp>
      <p:sp>
        <p:nvSpPr>
          <p:cNvPr id="13" name="Textfeld 12">
            <a:extLst>
              <a:ext uri="{FF2B5EF4-FFF2-40B4-BE49-F238E27FC236}">
                <a16:creationId xmlns:a16="http://schemas.microsoft.com/office/drawing/2014/main" id="{6D353F4B-D762-76FB-1B9B-6042C767FC74}"/>
              </a:ext>
            </a:extLst>
          </p:cNvPr>
          <p:cNvSpPr txBox="1"/>
          <p:nvPr/>
        </p:nvSpPr>
        <p:spPr>
          <a:xfrm>
            <a:off x="678733" y="1475386"/>
            <a:ext cx="4610688" cy="2616101"/>
          </a:xfrm>
          <a:prstGeom prst="rect">
            <a:avLst/>
          </a:prstGeom>
          <a:noFill/>
        </p:spPr>
        <p:txBody>
          <a:bodyPr wrap="square">
            <a:spAutoFit/>
          </a:bodyPr>
          <a:lstStyle/>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original argon wavelength 514 nm</a:t>
            </a:r>
          </a:p>
          <a:p>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space saving, portable laser for or</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continuous power range of 50 </a:t>
            </a:r>
            <a:r>
              <a:rPr lang="en-US" sz="1600" noProof="0" dirty="0" err="1">
                <a:solidFill>
                  <a:schemeClr val="accent1">
                    <a:lumMod val="50000"/>
                  </a:schemeClr>
                </a:solidFill>
                <a:latin typeface="+mj-lt"/>
              </a:rPr>
              <a:t>mW</a:t>
            </a:r>
            <a:r>
              <a:rPr lang="en-US" sz="1600" noProof="0" dirty="0">
                <a:solidFill>
                  <a:schemeClr val="accent1">
                    <a:lumMod val="50000"/>
                  </a:schemeClr>
                </a:solidFill>
                <a:latin typeface="+mj-lt"/>
              </a:rPr>
              <a:t> – 1,5 W</a:t>
            </a:r>
          </a:p>
          <a:p>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intuitive operating concept</a:t>
            </a:r>
          </a:p>
          <a:p>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affordable accessories</a:t>
            </a:r>
            <a:endParaRPr lang="en-US" sz="1600" noProof="0" dirty="0">
              <a:solidFill>
                <a:schemeClr val="accent1">
                  <a:lumMod val="50000"/>
                </a:schemeClr>
              </a:solidFill>
              <a:latin typeface="+mj-lt"/>
            </a:endParaRPr>
          </a:p>
          <a:p>
            <a:endParaRPr lang="en-US" sz="1600" noProof="0" dirty="0">
              <a:solidFill>
                <a:schemeClr val="accent1">
                  <a:lumMod val="50000"/>
                </a:schemeClr>
              </a:solidFill>
              <a:latin typeface="+mj-lt"/>
            </a:endParaRPr>
          </a:p>
        </p:txBody>
      </p:sp>
      <p:grpSp>
        <p:nvGrpSpPr>
          <p:cNvPr id="12" name="Gruppieren 11">
            <a:extLst>
              <a:ext uri="{FF2B5EF4-FFF2-40B4-BE49-F238E27FC236}">
                <a16:creationId xmlns:a16="http://schemas.microsoft.com/office/drawing/2014/main" id="{417FFEEC-24AD-76EC-B14A-CC252892F31F}"/>
              </a:ext>
            </a:extLst>
          </p:cNvPr>
          <p:cNvGrpSpPr/>
          <p:nvPr/>
        </p:nvGrpSpPr>
        <p:grpSpPr>
          <a:xfrm>
            <a:off x="4223783" y="1558058"/>
            <a:ext cx="7687298" cy="4575648"/>
            <a:chOff x="2530288" y="1884644"/>
            <a:chExt cx="7539279" cy="4124325"/>
          </a:xfrm>
        </p:grpSpPr>
        <p:sp>
          <p:nvSpPr>
            <p:cNvPr id="10" name="Rechteck: abgerundete Ecken 9">
              <a:extLst>
                <a:ext uri="{FF2B5EF4-FFF2-40B4-BE49-F238E27FC236}">
                  <a16:creationId xmlns:a16="http://schemas.microsoft.com/office/drawing/2014/main" id="{5F72D36D-FFDE-525B-F5D2-66D1552E5E85}"/>
                </a:ext>
              </a:extLst>
            </p:cNvPr>
            <p:cNvSpPr/>
            <p:nvPr/>
          </p:nvSpPr>
          <p:spPr>
            <a:xfrm>
              <a:off x="6316356" y="3316346"/>
              <a:ext cx="3152030"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noProof="0" dirty="0">
                  <a:solidFill>
                    <a:schemeClr val="accent1">
                      <a:lumMod val="50000"/>
                    </a:schemeClr>
                  </a:solidFill>
                </a:rPr>
                <a:t>ENDOCOAGUATION</a:t>
              </a:r>
            </a:p>
          </p:txBody>
        </p:sp>
        <p:sp>
          <p:nvSpPr>
            <p:cNvPr id="11" name="Rechteck: abgerundete Ecken 10">
              <a:extLst>
                <a:ext uri="{FF2B5EF4-FFF2-40B4-BE49-F238E27FC236}">
                  <a16:creationId xmlns:a16="http://schemas.microsoft.com/office/drawing/2014/main" id="{350B4111-A7B9-AFC7-9655-6BFE25C2B1A9}"/>
                </a:ext>
              </a:extLst>
            </p:cNvPr>
            <p:cNvSpPr/>
            <p:nvPr/>
          </p:nvSpPr>
          <p:spPr>
            <a:xfrm>
              <a:off x="6385272" y="3798950"/>
              <a:ext cx="3684295"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noProof="0" dirty="0">
                  <a:solidFill>
                    <a:schemeClr val="accent1">
                      <a:lumMod val="50000"/>
                    </a:schemeClr>
                  </a:solidFill>
                </a:rPr>
                <a:t>RETINAL COAGULATION WITH LIO</a:t>
              </a:r>
            </a:p>
          </p:txBody>
        </p:sp>
        <p:pic>
          <p:nvPicPr>
            <p:cNvPr id="5" name="Grafik 4" descr="Ein Bild, das Text, Elektronisches Gerät, Gerät, Elektronik enthält.&#10;&#10;Automatisch generierte Beschreibung">
              <a:extLst>
                <a:ext uri="{FF2B5EF4-FFF2-40B4-BE49-F238E27FC236}">
                  <a16:creationId xmlns:a16="http://schemas.microsoft.com/office/drawing/2014/main" id="{E2FFB9EF-3FF3-DD5A-F402-E1C55F40AD08}"/>
                </a:ext>
              </a:extLst>
            </p:cNvPr>
            <p:cNvPicPr>
              <a:picLocks noChangeAspect="1"/>
            </p:cNvPicPr>
            <p:nvPr/>
          </p:nvPicPr>
          <p:blipFill>
            <a:blip r:embed="rId3"/>
            <a:stretch>
              <a:fillRect/>
            </a:stretch>
          </p:blipFill>
          <p:spPr>
            <a:xfrm>
              <a:off x="2530288" y="1884644"/>
              <a:ext cx="5495925" cy="4124325"/>
            </a:xfrm>
            <a:prstGeom prst="rect">
              <a:avLst/>
            </a:prstGeom>
          </p:spPr>
        </p:pic>
      </p:grpSp>
      <p:pic>
        <p:nvPicPr>
          <p:cNvPr id="6" name="Picture 5" descr="A white feather in a green square with white text&#10;&#10;AI-generated content may be incorrect.">
            <a:extLst>
              <a:ext uri="{FF2B5EF4-FFF2-40B4-BE49-F238E27FC236}">
                <a16:creationId xmlns:a16="http://schemas.microsoft.com/office/drawing/2014/main" id="{8A7BB61A-1A28-487D-FD91-3757B1191306}"/>
              </a:ext>
            </a:extLst>
          </p:cNvPr>
          <p:cNvPicPr>
            <a:picLocks noChangeAspect="1"/>
          </p:cNvPicPr>
          <p:nvPr/>
        </p:nvPicPr>
        <p:blipFill>
          <a:blip r:embed="rId4"/>
          <a:stretch>
            <a:fillRect/>
          </a:stretch>
        </p:blipFill>
        <p:spPr>
          <a:xfrm>
            <a:off x="9293416" y="4091487"/>
            <a:ext cx="3151860" cy="3151860"/>
          </a:xfrm>
          <a:prstGeom prst="rect">
            <a:avLst/>
          </a:prstGeom>
        </p:spPr>
      </p:pic>
    </p:spTree>
    <p:extLst>
      <p:ext uri="{BB962C8B-B14F-4D97-AF65-F5344CB8AC3E}">
        <p14:creationId xmlns:p14="http://schemas.microsoft.com/office/powerpoint/2010/main" val="3358709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pen&#10;&#10;AI-generated content may be incorrect.">
            <a:extLst>
              <a:ext uri="{FF2B5EF4-FFF2-40B4-BE49-F238E27FC236}">
                <a16:creationId xmlns:a16="http://schemas.microsoft.com/office/drawing/2014/main" id="{9CFD4937-F02F-4BDA-85BB-4B0AD575FF3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76"/>
                    </a14:imgEffect>
                  </a14:imgLayer>
                </a14:imgProps>
              </a:ext>
            </a:extLst>
          </a:blip>
          <a:stretch>
            <a:fillRect/>
          </a:stretch>
        </p:blipFill>
        <p:spPr>
          <a:xfrm>
            <a:off x="-174153" y="2876006"/>
            <a:ext cx="5422359" cy="2720926"/>
          </a:xfrm>
          <a:prstGeom prst="rect">
            <a:avLst/>
          </a:prstGeom>
        </p:spPr>
      </p:pic>
      <p:pic>
        <p:nvPicPr>
          <p:cNvPr id="53" name="Grafik 52" descr="Ein Bild, das Text, Schrift, Grafiken, Logo enthält.&#10;&#10;Automatisch generierte Beschreibung">
            <a:extLst>
              <a:ext uri="{FF2B5EF4-FFF2-40B4-BE49-F238E27FC236}">
                <a16:creationId xmlns:a16="http://schemas.microsoft.com/office/drawing/2014/main" id="{75F37D07-ACBF-6A14-BC79-40CE3D037970}"/>
              </a:ext>
            </a:extLst>
          </p:cNvPr>
          <p:cNvPicPr>
            <a:picLocks noChangeAspect="1"/>
          </p:cNvPicPr>
          <p:nvPr/>
        </p:nvPicPr>
        <p:blipFill>
          <a:blip r:embed="rId5"/>
          <a:stretch>
            <a:fillRect/>
          </a:stretch>
        </p:blipFill>
        <p:spPr>
          <a:xfrm>
            <a:off x="10654829" y="3253465"/>
            <a:ext cx="876870" cy="822443"/>
          </a:xfrm>
          <a:prstGeom prst="rect">
            <a:avLst/>
          </a:prstGeom>
        </p:spPr>
      </p:pic>
      <p:pic>
        <p:nvPicPr>
          <p:cNvPr id="52" name="Grafik 51" descr="Ein Bild, das Text, Schrift, Grafiken, Logo enthält.&#10;&#10;Automatisch generierte Beschreibung">
            <a:extLst>
              <a:ext uri="{FF2B5EF4-FFF2-40B4-BE49-F238E27FC236}">
                <a16:creationId xmlns:a16="http://schemas.microsoft.com/office/drawing/2014/main" id="{AD30F0FF-A4BD-0630-DE7B-6C1CA365794F}"/>
              </a:ext>
            </a:extLst>
          </p:cNvPr>
          <p:cNvPicPr>
            <a:picLocks noChangeAspect="1"/>
          </p:cNvPicPr>
          <p:nvPr/>
        </p:nvPicPr>
        <p:blipFill>
          <a:blip r:embed="rId5"/>
          <a:stretch>
            <a:fillRect/>
          </a:stretch>
        </p:blipFill>
        <p:spPr>
          <a:xfrm>
            <a:off x="10624089" y="1962968"/>
            <a:ext cx="802618" cy="752800"/>
          </a:xfrm>
          <a:prstGeom prst="rect">
            <a:avLst/>
          </a:prstGeom>
        </p:spPr>
      </p:pic>
      <p:sp>
        <p:nvSpPr>
          <p:cNvPr id="2" name="Textplatzhalter 1">
            <a:extLst>
              <a:ext uri="{FF2B5EF4-FFF2-40B4-BE49-F238E27FC236}">
                <a16:creationId xmlns:a16="http://schemas.microsoft.com/office/drawing/2014/main" id="{00C71F60-133E-0914-98A0-F9CB1CD53A3A}"/>
              </a:ext>
            </a:extLst>
          </p:cNvPr>
          <p:cNvSpPr>
            <a:spLocks noGrp="1"/>
          </p:cNvSpPr>
          <p:nvPr>
            <p:ph type="body" sz="quarter" idx="10"/>
          </p:nvPr>
        </p:nvSpPr>
        <p:spPr/>
        <p:txBody>
          <a:bodyPr/>
          <a:lstStyle/>
          <a:p>
            <a:r>
              <a:rPr lang="en-US" noProof="0" dirty="0"/>
              <a:t>FOX ACCESSORIES</a:t>
            </a:r>
          </a:p>
        </p:txBody>
      </p:sp>
      <p:sp>
        <p:nvSpPr>
          <p:cNvPr id="3" name="Titel 2">
            <a:extLst>
              <a:ext uri="{FF2B5EF4-FFF2-40B4-BE49-F238E27FC236}">
                <a16:creationId xmlns:a16="http://schemas.microsoft.com/office/drawing/2014/main" id="{4E0AAF57-9CDB-823E-2AE3-3E59D307515F}"/>
              </a:ext>
            </a:extLst>
          </p:cNvPr>
          <p:cNvSpPr>
            <a:spLocks noGrp="1"/>
          </p:cNvSpPr>
          <p:nvPr>
            <p:ph type="title"/>
          </p:nvPr>
        </p:nvSpPr>
        <p:spPr/>
        <p:txBody>
          <a:bodyPr/>
          <a:lstStyle/>
          <a:p>
            <a:r>
              <a:rPr lang="en-US" noProof="0" dirty="0"/>
              <a:t>PROBES</a:t>
            </a:r>
          </a:p>
        </p:txBody>
      </p:sp>
      <p:sp>
        <p:nvSpPr>
          <p:cNvPr id="19" name="Textfeld 18">
            <a:extLst>
              <a:ext uri="{FF2B5EF4-FFF2-40B4-BE49-F238E27FC236}">
                <a16:creationId xmlns:a16="http://schemas.microsoft.com/office/drawing/2014/main" id="{52D3AA36-B214-793E-0096-50891BFA8A1C}"/>
              </a:ext>
            </a:extLst>
          </p:cNvPr>
          <p:cNvSpPr txBox="1"/>
          <p:nvPr/>
        </p:nvSpPr>
        <p:spPr>
          <a:xfrm>
            <a:off x="551684" y="1878133"/>
            <a:ext cx="3603193" cy="5078313"/>
          </a:xfrm>
          <a:prstGeom prst="rect">
            <a:avLst/>
          </a:prstGeom>
          <a:noFill/>
        </p:spPr>
        <p:txBody>
          <a:bodyPr wrap="square" rtlCol="0">
            <a:spAutoFit/>
          </a:bodyPr>
          <a:lstStyle/>
          <a:p>
            <a:r>
              <a:rPr lang="en-US" noProof="0" dirty="0">
                <a:solidFill>
                  <a:schemeClr val="accent1">
                    <a:lumMod val="50000"/>
                  </a:schemeClr>
                </a:solidFill>
                <a:latin typeface="+mj-lt"/>
              </a:rPr>
              <a:t>          µCPC - Probe	</a:t>
            </a:r>
          </a:p>
          <a:p>
            <a:r>
              <a:rPr lang="en-US" noProof="0" dirty="0">
                <a:solidFill>
                  <a:schemeClr val="accent1">
                    <a:lumMod val="50000"/>
                  </a:schemeClr>
                </a:solidFill>
                <a:latin typeface="+mj-lt"/>
              </a:rPr>
              <a:t>	</a:t>
            </a: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rPr>
              <a:t> </a:t>
            </a:r>
          </a:p>
          <a:p>
            <a:r>
              <a:rPr lang="en-US" noProof="0" dirty="0">
                <a:solidFill>
                  <a:schemeClr val="accent1">
                    <a:lumMod val="50000"/>
                  </a:schemeClr>
                </a:solidFill>
                <a:latin typeface="+mj-lt"/>
              </a:rPr>
              <a:t>         </a:t>
            </a:r>
            <a:r>
              <a:rPr lang="en-US" noProof="0" dirty="0" err="1">
                <a:solidFill>
                  <a:schemeClr val="accent1">
                    <a:lumMod val="50000"/>
                  </a:schemeClr>
                </a:solidFill>
                <a:latin typeface="+mj-lt"/>
              </a:rPr>
              <a:t>Cyclo</a:t>
            </a:r>
            <a:r>
              <a:rPr lang="en-US" noProof="0" dirty="0">
                <a:solidFill>
                  <a:schemeClr val="accent1">
                    <a:lumMod val="50000"/>
                  </a:schemeClr>
                </a:solidFill>
                <a:latin typeface="+mj-lt"/>
              </a:rPr>
              <a:t> Probe</a:t>
            </a: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rPr>
              <a:t>        </a:t>
            </a: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rPr>
              <a:t>	DCR</a:t>
            </a: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p:txBody>
      </p:sp>
      <p:pic>
        <p:nvPicPr>
          <p:cNvPr id="21" name="Grafik 20" descr="Ein Bild, das Silber enthält.&#10;&#10;Automatisch generierte Beschreibung">
            <a:extLst>
              <a:ext uri="{FF2B5EF4-FFF2-40B4-BE49-F238E27FC236}">
                <a16:creationId xmlns:a16="http://schemas.microsoft.com/office/drawing/2014/main" id="{71188B4F-2283-0D54-0B88-82DBB525C7BB}"/>
              </a:ext>
            </a:extLst>
          </p:cNvPr>
          <p:cNvPicPr>
            <a:picLocks noChangeAspect="1"/>
          </p:cNvPicPr>
          <p:nvPr/>
        </p:nvPicPr>
        <p:blipFill>
          <a:blip r:embed="rId6"/>
          <a:stretch>
            <a:fillRect/>
          </a:stretch>
        </p:blipFill>
        <p:spPr>
          <a:xfrm>
            <a:off x="661341" y="2303736"/>
            <a:ext cx="4597777" cy="546059"/>
          </a:xfrm>
          <a:prstGeom prst="rect">
            <a:avLst/>
          </a:prstGeom>
        </p:spPr>
      </p:pic>
      <p:grpSp>
        <p:nvGrpSpPr>
          <p:cNvPr id="33" name="Gruppieren 32">
            <a:extLst>
              <a:ext uri="{FF2B5EF4-FFF2-40B4-BE49-F238E27FC236}">
                <a16:creationId xmlns:a16="http://schemas.microsoft.com/office/drawing/2014/main" id="{5F050B3D-60AB-C49B-D1B7-E629DDAFB715}"/>
              </a:ext>
            </a:extLst>
          </p:cNvPr>
          <p:cNvGrpSpPr/>
          <p:nvPr/>
        </p:nvGrpSpPr>
        <p:grpSpPr>
          <a:xfrm>
            <a:off x="5542065" y="2316219"/>
            <a:ext cx="6319866" cy="886825"/>
            <a:chOff x="-352771" y="4797187"/>
            <a:chExt cx="7417222" cy="1178345"/>
          </a:xfrm>
        </p:grpSpPr>
        <p:pic>
          <p:nvPicPr>
            <p:cNvPr id="27" name="Grafik 26">
              <a:extLst>
                <a:ext uri="{FF2B5EF4-FFF2-40B4-BE49-F238E27FC236}">
                  <a16:creationId xmlns:a16="http://schemas.microsoft.com/office/drawing/2014/main" id="{4788F118-6081-D3DE-D89A-ACC449EA7FD8}"/>
                </a:ext>
              </a:extLst>
            </p:cNvPr>
            <p:cNvPicPr>
              <a:picLocks noChangeAspect="1"/>
            </p:cNvPicPr>
            <p:nvPr/>
          </p:nvPicPr>
          <p:blipFill rotWithShape="1">
            <a:blip r:embed="rId7"/>
            <a:srcRect r="7246" b="1861"/>
            <a:stretch/>
          </p:blipFill>
          <p:spPr>
            <a:xfrm>
              <a:off x="-352771" y="5093556"/>
              <a:ext cx="6829772" cy="585609"/>
            </a:xfrm>
            <a:prstGeom prst="rect">
              <a:avLst/>
            </a:prstGeom>
          </p:spPr>
        </p:pic>
        <p:pic>
          <p:nvPicPr>
            <p:cNvPr id="15" name="Grafik 14" descr="Ein Bild, das Grafiken, Schrift, Logo, Grafikdesign enthält.&#10;&#10;Automatisch generierte Beschreibung">
              <a:extLst>
                <a:ext uri="{FF2B5EF4-FFF2-40B4-BE49-F238E27FC236}">
                  <a16:creationId xmlns:a16="http://schemas.microsoft.com/office/drawing/2014/main" id="{C47C2A12-BD97-F29D-3EA0-49A4955C391C}"/>
                </a:ext>
              </a:extLst>
            </p:cNvPr>
            <p:cNvPicPr>
              <a:picLocks noChangeAspect="1"/>
            </p:cNvPicPr>
            <p:nvPr/>
          </p:nvPicPr>
          <p:blipFill>
            <a:blip r:embed="rId8"/>
            <a:stretch>
              <a:fillRect/>
            </a:stretch>
          </p:blipFill>
          <p:spPr>
            <a:xfrm>
              <a:off x="5889552" y="4797187"/>
              <a:ext cx="1174899" cy="1178345"/>
            </a:xfrm>
            <a:prstGeom prst="rect">
              <a:avLst/>
            </a:prstGeom>
          </p:spPr>
        </p:pic>
      </p:grpSp>
      <p:sp>
        <p:nvSpPr>
          <p:cNvPr id="36" name="Textfeld 35">
            <a:extLst>
              <a:ext uri="{FF2B5EF4-FFF2-40B4-BE49-F238E27FC236}">
                <a16:creationId xmlns:a16="http://schemas.microsoft.com/office/drawing/2014/main" id="{359831E1-A1E4-9ACD-81B1-59BC41F3C626}"/>
              </a:ext>
            </a:extLst>
          </p:cNvPr>
          <p:cNvSpPr txBox="1"/>
          <p:nvPr/>
        </p:nvSpPr>
        <p:spPr>
          <a:xfrm>
            <a:off x="6094428" y="1872549"/>
            <a:ext cx="4616331" cy="1754326"/>
          </a:xfrm>
          <a:prstGeom prst="rect">
            <a:avLst/>
          </a:prstGeom>
          <a:noFill/>
        </p:spPr>
        <p:txBody>
          <a:bodyPr wrap="square">
            <a:spAutoFit/>
          </a:bodyPr>
          <a:lstStyle/>
          <a:p>
            <a:r>
              <a:rPr lang="en-US" noProof="0" dirty="0">
                <a:solidFill>
                  <a:schemeClr val="accent1">
                    <a:lumMod val="50000"/>
                  </a:schemeClr>
                </a:solidFill>
                <a:latin typeface="+mj-lt"/>
              </a:rPr>
              <a:t>          Endo Probe – CURVED (23G/25G)</a:t>
            </a: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rPr>
              <a:t>          Endo Probe – STRAIGHT (23G/25G)</a:t>
            </a:r>
          </a:p>
        </p:txBody>
      </p:sp>
      <p:grpSp>
        <p:nvGrpSpPr>
          <p:cNvPr id="46" name="Gruppieren 45">
            <a:extLst>
              <a:ext uri="{FF2B5EF4-FFF2-40B4-BE49-F238E27FC236}">
                <a16:creationId xmlns:a16="http://schemas.microsoft.com/office/drawing/2014/main" id="{CC0CBBFF-7DB4-30E1-4A9A-CC769DA9B19F}"/>
              </a:ext>
            </a:extLst>
          </p:cNvPr>
          <p:cNvGrpSpPr/>
          <p:nvPr/>
        </p:nvGrpSpPr>
        <p:grpSpPr>
          <a:xfrm>
            <a:off x="427158" y="5546479"/>
            <a:ext cx="5208488" cy="949623"/>
            <a:chOff x="112675" y="5109039"/>
            <a:chExt cx="5208488" cy="949623"/>
          </a:xfrm>
        </p:grpSpPr>
        <p:pic>
          <p:nvPicPr>
            <p:cNvPr id="25" name="Grafik 24" descr="Ein Bild, das Kabel, medizinische Ausrüstung, Spritze, Elektrische Leitungen enthält.&#10;&#10;Automatisch generierte Beschreibung">
              <a:extLst>
                <a:ext uri="{FF2B5EF4-FFF2-40B4-BE49-F238E27FC236}">
                  <a16:creationId xmlns:a16="http://schemas.microsoft.com/office/drawing/2014/main" id="{5717ABB9-0A75-15E1-47CD-650E796AF67F}"/>
                </a:ext>
              </a:extLst>
            </p:cNvPr>
            <p:cNvPicPr>
              <a:picLocks noChangeAspect="1"/>
            </p:cNvPicPr>
            <p:nvPr/>
          </p:nvPicPr>
          <p:blipFill rotWithShape="1">
            <a:blip r:embed="rId9"/>
            <a:srcRect l="-1" r="17465"/>
            <a:stretch/>
          </p:blipFill>
          <p:spPr>
            <a:xfrm>
              <a:off x="112675" y="5327813"/>
              <a:ext cx="4907683" cy="730849"/>
            </a:xfrm>
            <a:prstGeom prst="rect">
              <a:avLst/>
            </a:prstGeom>
          </p:spPr>
        </p:pic>
        <p:pic>
          <p:nvPicPr>
            <p:cNvPr id="38" name="Grafik 37" descr="Ein Bild, das Text, Schrift, Grafiken, Logo enthält.&#10;&#10;Automatisch generierte Beschreibung">
              <a:extLst>
                <a:ext uri="{FF2B5EF4-FFF2-40B4-BE49-F238E27FC236}">
                  <a16:creationId xmlns:a16="http://schemas.microsoft.com/office/drawing/2014/main" id="{3F7590B6-5073-50CB-3CAA-93FC7827FE32}"/>
                </a:ext>
              </a:extLst>
            </p:cNvPr>
            <p:cNvPicPr>
              <a:picLocks noChangeAspect="1"/>
            </p:cNvPicPr>
            <p:nvPr/>
          </p:nvPicPr>
          <p:blipFill>
            <a:blip r:embed="rId5"/>
            <a:stretch>
              <a:fillRect/>
            </a:stretch>
          </p:blipFill>
          <p:spPr>
            <a:xfrm>
              <a:off x="4514806" y="5109039"/>
              <a:ext cx="806357" cy="756306"/>
            </a:xfrm>
            <a:prstGeom prst="rect">
              <a:avLst/>
            </a:prstGeom>
          </p:spPr>
        </p:pic>
      </p:grpSp>
      <p:grpSp>
        <p:nvGrpSpPr>
          <p:cNvPr id="48" name="Gruppieren 47">
            <a:extLst>
              <a:ext uri="{FF2B5EF4-FFF2-40B4-BE49-F238E27FC236}">
                <a16:creationId xmlns:a16="http://schemas.microsoft.com/office/drawing/2014/main" id="{13B9D13B-72C8-B60D-558C-09D8AFB6AC17}"/>
              </a:ext>
            </a:extLst>
          </p:cNvPr>
          <p:cNvGrpSpPr/>
          <p:nvPr/>
        </p:nvGrpSpPr>
        <p:grpSpPr>
          <a:xfrm>
            <a:off x="5879690" y="3631198"/>
            <a:ext cx="6014512" cy="886825"/>
            <a:chOff x="5632218" y="3772044"/>
            <a:chExt cx="6261984" cy="886825"/>
          </a:xfrm>
        </p:grpSpPr>
        <p:pic>
          <p:nvPicPr>
            <p:cNvPr id="29" name="Grafik 28">
              <a:extLst>
                <a:ext uri="{FF2B5EF4-FFF2-40B4-BE49-F238E27FC236}">
                  <a16:creationId xmlns:a16="http://schemas.microsoft.com/office/drawing/2014/main" id="{16B00F71-801B-D6AF-BDA5-FDF695437FC1}"/>
                </a:ext>
              </a:extLst>
            </p:cNvPr>
            <p:cNvPicPr>
              <a:picLocks noChangeAspect="1"/>
            </p:cNvPicPr>
            <p:nvPr/>
          </p:nvPicPr>
          <p:blipFill rotWithShape="1">
            <a:blip r:embed="rId10"/>
            <a:srcRect t="2607" r="13119" b="18097"/>
            <a:stretch/>
          </p:blipFill>
          <p:spPr>
            <a:xfrm>
              <a:off x="5632218" y="3993708"/>
              <a:ext cx="5724973" cy="440730"/>
            </a:xfrm>
            <a:prstGeom prst="rect">
              <a:avLst/>
            </a:prstGeom>
          </p:spPr>
        </p:pic>
        <p:pic>
          <p:nvPicPr>
            <p:cNvPr id="39" name="Grafik 38" descr="Ein Bild, das Grafiken, Schrift, Logo, Grafikdesign enthält.&#10;&#10;Automatisch generierte Beschreibung">
              <a:extLst>
                <a:ext uri="{FF2B5EF4-FFF2-40B4-BE49-F238E27FC236}">
                  <a16:creationId xmlns:a16="http://schemas.microsoft.com/office/drawing/2014/main" id="{5FD6FDBB-9DE7-C391-8A4B-79FB2A51D59B}"/>
                </a:ext>
              </a:extLst>
            </p:cNvPr>
            <p:cNvPicPr>
              <a:picLocks noChangeAspect="1"/>
            </p:cNvPicPr>
            <p:nvPr/>
          </p:nvPicPr>
          <p:blipFill>
            <a:blip r:embed="rId8"/>
            <a:stretch>
              <a:fillRect/>
            </a:stretch>
          </p:blipFill>
          <p:spPr>
            <a:xfrm>
              <a:off x="10893126" y="3772044"/>
              <a:ext cx="1001076" cy="886825"/>
            </a:xfrm>
            <a:prstGeom prst="rect">
              <a:avLst/>
            </a:prstGeom>
          </p:spPr>
        </p:pic>
      </p:grpSp>
      <p:pic>
        <p:nvPicPr>
          <p:cNvPr id="6" name="Grafik 5">
            <a:extLst>
              <a:ext uri="{FF2B5EF4-FFF2-40B4-BE49-F238E27FC236}">
                <a16:creationId xmlns:a16="http://schemas.microsoft.com/office/drawing/2014/main" id="{3FA4A1B5-F420-73A2-E0B8-D84A7E67562E}"/>
              </a:ext>
            </a:extLst>
          </p:cNvPr>
          <p:cNvPicPr>
            <a:picLocks noChangeAspect="1"/>
          </p:cNvPicPr>
          <p:nvPr/>
        </p:nvPicPr>
        <p:blipFill>
          <a:blip r:embed="rId11"/>
          <a:stretch>
            <a:fillRect/>
          </a:stretch>
        </p:blipFill>
        <p:spPr>
          <a:xfrm>
            <a:off x="450133" y="5117699"/>
            <a:ext cx="482999" cy="472937"/>
          </a:xfrm>
          <a:prstGeom prst="rect">
            <a:avLst/>
          </a:prstGeom>
        </p:spPr>
      </p:pic>
      <p:pic>
        <p:nvPicPr>
          <p:cNvPr id="7" name="Grafik 6">
            <a:extLst>
              <a:ext uri="{FF2B5EF4-FFF2-40B4-BE49-F238E27FC236}">
                <a16:creationId xmlns:a16="http://schemas.microsoft.com/office/drawing/2014/main" id="{F4D3E045-BF64-7800-035B-808C1B916C8D}"/>
              </a:ext>
            </a:extLst>
          </p:cNvPr>
          <p:cNvPicPr>
            <a:picLocks noChangeAspect="1"/>
          </p:cNvPicPr>
          <p:nvPr/>
        </p:nvPicPr>
        <p:blipFill>
          <a:blip r:embed="rId12"/>
          <a:stretch>
            <a:fillRect/>
          </a:stretch>
        </p:blipFill>
        <p:spPr>
          <a:xfrm>
            <a:off x="6094428" y="3196411"/>
            <a:ext cx="428625" cy="419100"/>
          </a:xfrm>
          <a:prstGeom prst="rect">
            <a:avLst/>
          </a:prstGeom>
        </p:spPr>
      </p:pic>
      <p:pic>
        <p:nvPicPr>
          <p:cNvPr id="8" name="Grafik 7">
            <a:extLst>
              <a:ext uri="{FF2B5EF4-FFF2-40B4-BE49-F238E27FC236}">
                <a16:creationId xmlns:a16="http://schemas.microsoft.com/office/drawing/2014/main" id="{94A95E95-FFBC-5416-FFD1-1CF46BA1EF82}"/>
              </a:ext>
            </a:extLst>
          </p:cNvPr>
          <p:cNvPicPr>
            <a:picLocks noChangeAspect="1"/>
          </p:cNvPicPr>
          <p:nvPr/>
        </p:nvPicPr>
        <p:blipFill>
          <a:blip r:embed="rId12"/>
          <a:stretch>
            <a:fillRect/>
          </a:stretch>
        </p:blipFill>
        <p:spPr>
          <a:xfrm>
            <a:off x="6128285" y="1848728"/>
            <a:ext cx="428625" cy="419100"/>
          </a:xfrm>
          <a:prstGeom prst="rect">
            <a:avLst/>
          </a:prstGeom>
        </p:spPr>
      </p:pic>
      <p:pic>
        <p:nvPicPr>
          <p:cNvPr id="9" name="Grafik 8" descr="Ein Bild, das Text, Design enthält.&#10;&#10;Automatisch generierte Beschreibung">
            <a:extLst>
              <a:ext uri="{FF2B5EF4-FFF2-40B4-BE49-F238E27FC236}">
                <a16:creationId xmlns:a16="http://schemas.microsoft.com/office/drawing/2014/main" id="{21443CCF-ABAD-18A8-1BE9-D65D1ECDC288}"/>
              </a:ext>
            </a:extLst>
          </p:cNvPr>
          <p:cNvPicPr>
            <a:picLocks noChangeAspect="1"/>
          </p:cNvPicPr>
          <p:nvPr/>
        </p:nvPicPr>
        <p:blipFill>
          <a:blip r:embed="rId13"/>
          <a:stretch>
            <a:fillRect/>
          </a:stretch>
        </p:blipFill>
        <p:spPr>
          <a:xfrm>
            <a:off x="7975087" y="4946177"/>
            <a:ext cx="4092387" cy="1688243"/>
          </a:xfrm>
          <a:prstGeom prst="rect">
            <a:avLst/>
          </a:prstGeom>
        </p:spPr>
      </p:pic>
      <p:pic>
        <p:nvPicPr>
          <p:cNvPr id="10" name="Picture 2">
            <a:extLst>
              <a:ext uri="{FF2B5EF4-FFF2-40B4-BE49-F238E27FC236}">
                <a16:creationId xmlns:a16="http://schemas.microsoft.com/office/drawing/2014/main" id="{9F529A4B-E277-9FCD-9C36-0BBE0F72BA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0133" y="3194515"/>
            <a:ext cx="457200" cy="4589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3">
            <a:extLst>
              <a:ext uri="{FF2B5EF4-FFF2-40B4-BE49-F238E27FC236}">
                <a16:creationId xmlns:a16="http://schemas.microsoft.com/office/drawing/2014/main" id="{16B556C4-314C-0AD5-7944-51F4792A4C1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0133" y="1851922"/>
            <a:ext cx="457200" cy="4713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Grafik 37" descr="Ein Bild, das Text, Schrift, Grafiken, Logo enthält.&#10;&#10;Automatisch generierte Beschreibung">
            <a:extLst>
              <a:ext uri="{FF2B5EF4-FFF2-40B4-BE49-F238E27FC236}">
                <a16:creationId xmlns:a16="http://schemas.microsoft.com/office/drawing/2014/main" id="{2511D744-BD35-4C3E-F425-C77396C2B017}"/>
              </a:ext>
            </a:extLst>
          </p:cNvPr>
          <p:cNvPicPr>
            <a:picLocks noChangeAspect="1"/>
          </p:cNvPicPr>
          <p:nvPr/>
        </p:nvPicPr>
        <p:blipFill>
          <a:blip r:embed="rId5"/>
          <a:stretch>
            <a:fillRect/>
          </a:stretch>
        </p:blipFill>
        <p:spPr>
          <a:xfrm>
            <a:off x="4828118" y="3375805"/>
            <a:ext cx="807528" cy="757405"/>
          </a:xfrm>
          <a:prstGeom prst="rect">
            <a:avLst/>
          </a:prstGeom>
        </p:spPr>
      </p:pic>
      <p:pic>
        <p:nvPicPr>
          <p:cNvPr id="18" name="Grafik 37" descr="Ein Bild, das Text, Schrift, Grafiken, Logo enthält.&#10;&#10;Automatisch generierte Beschreibung">
            <a:extLst>
              <a:ext uri="{FF2B5EF4-FFF2-40B4-BE49-F238E27FC236}">
                <a16:creationId xmlns:a16="http://schemas.microsoft.com/office/drawing/2014/main" id="{A9B113D3-A281-6E98-4B00-3C8C591A1E92}"/>
              </a:ext>
            </a:extLst>
          </p:cNvPr>
          <p:cNvPicPr>
            <a:picLocks noChangeAspect="1"/>
          </p:cNvPicPr>
          <p:nvPr/>
        </p:nvPicPr>
        <p:blipFill>
          <a:blip r:embed="rId5"/>
          <a:stretch>
            <a:fillRect/>
          </a:stretch>
        </p:blipFill>
        <p:spPr>
          <a:xfrm>
            <a:off x="4786361" y="1782561"/>
            <a:ext cx="807528" cy="757405"/>
          </a:xfrm>
          <a:prstGeom prst="rect">
            <a:avLst/>
          </a:prstGeom>
        </p:spPr>
      </p:pic>
    </p:spTree>
    <p:extLst>
      <p:ext uri="{BB962C8B-B14F-4D97-AF65-F5344CB8AC3E}">
        <p14:creationId xmlns:p14="http://schemas.microsoft.com/office/powerpoint/2010/main" val="4134310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9804AB7-224E-DAED-CDCB-939F2B28C5ED}"/>
              </a:ext>
            </a:extLst>
          </p:cNvPr>
          <p:cNvSpPr>
            <a:spLocks noGrp="1"/>
          </p:cNvSpPr>
          <p:nvPr>
            <p:ph type="body" sz="quarter" idx="10"/>
          </p:nvPr>
        </p:nvSpPr>
        <p:spPr/>
        <p:txBody>
          <a:bodyPr/>
          <a:lstStyle/>
          <a:p>
            <a:r>
              <a:rPr lang="en-US" noProof="0" dirty="0"/>
              <a:t>FOX ACCESSORIES</a:t>
            </a:r>
          </a:p>
        </p:txBody>
      </p:sp>
      <p:sp>
        <p:nvSpPr>
          <p:cNvPr id="3" name="Titel 2">
            <a:extLst>
              <a:ext uri="{FF2B5EF4-FFF2-40B4-BE49-F238E27FC236}">
                <a16:creationId xmlns:a16="http://schemas.microsoft.com/office/drawing/2014/main" id="{9C7E4A56-3F5B-35C7-48AB-661642304D28}"/>
              </a:ext>
            </a:extLst>
          </p:cNvPr>
          <p:cNvSpPr>
            <a:spLocks noGrp="1"/>
          </p:cNvSpPr>
          <p:nvPr>
            <p:ph type="title"/>
          </p:nvPr>
        </p:nvSpPr>
        <p:spPr/>
        <p:txBody>
          <a:bodyPr/>
          <a:lstStyle/>
          <a:p>
            <a:r>
              <a:rPr lang="en-US" noProof="0" dirty="0"/>
              <a:t>OPHTHALMOSCOPES </a:t>
            </a:r>
          </a:p>
        </p:txBody>
      </p:sp>
      <p:pic>
        <p:nvPicPr>
          <p:cNvPr id="9" name="Grafik 8" descr="Ein Bild, das Screenshot enthält.&#10;&#10;Automatisch generierte Beschreibung">
            <a:extLst>
              <a:ext uri="{FF2B5EF4-FFF2-40B4-BE49-F238E27FC236}">
                <a16:creationId xmlns:a16="http://schemas.microsoft.com/office/drawing/2014/main" id="{F0FB11F3-41C4-D16F-6877-7DCDCCB8CC95}"/>
              </a:ext>
            </a:extLst>
          </p:cNvPr>
          <p:cNvPicPr>
            <a:picLocks noChangeAspect="1"/>
          </p:cNvPicPr>
          <p:nvPr/>
        </p:nvPicPr>
        <p:blipFill>
          <a:blip r:embed="rId3"/>
          <a:stretch>
            <a:fillRect/>
          </a:stretch>
        </p:blipFill>
        <p:spPr>
          <a:xfrm>
            <a:off x="759213" y="4935096"/>
            <a:ext cx="4115675" cy="1934814"/>
          </a:xfrm>
          <a:prstGeom prst="rect">
            <a:avLst/>
          </a:prstGeom>
        </p:spPr>
      </p:pic>
      <p:grpSp>
        <p:nvGrpSpPr>
          <p:cNvPr id="4" name="Gruppieren 3">
            <a:extLst>
              <a:ext uri="{FF2B5EF4-FFF2-40B4-BE49-F238E27FC236}">
                <a16:creationId xmlns:a16="http://schemas.microsoft.com/office/drawing/2014/main" id="{60290272-A8BA-72F2-22AF-786E62C5254D}"/>
              </a:ext>
            </a:extLst>
          </p:cNvPr>
          <p:cNvGrpSpPr/>
          <p:nvPr/>
        </p:nvGrpSpPr>
        <p:grpSpPr>
          <a:xfrm>
            <a:off x="6652640" y="764234"/>
            <a:ext cx="4979356" cy="6464582"/>
            <a:chOff x="6363706" y="393418"/>
            <a:chExt cx="4979356" cy="6464582"/>
          </a:xfrm>
        </p:grpSpPr>
        <p:pic>
          <p:nvPicPr>
            <p:cNvPr id="7" name="Grafik 6">
              <a:extLst>
                <a:ext uri="{FF2B5EF4-FFF2-40B4-BE49-F238E27FC236}">
                  <a16:creationId xmlns:a16="http://schemas.microsoft.com/office/drawing/2014/main" id="{CDF7A610-631D-2B13-8A55-FAA3F327F6B5}"/>
                </a:ext>
              </a:extLst>
            </p:cNvPr>
            <p:cNvPicPr>
              <a:picLocks noChangeAspect="1"/>
            </p:cNvPicPr>
            <p:nvPr/>
          </p:nvPicPr>
          <p:blipFill>
            <a:blip r:embed="rId4"/>
            <a:stretch>
              <a:fillRect/>
            </a:stretch>
          </p:blipFill>
          <p:spPr>
            <a:xfrm>
              <a:off x="6363706" y="393418"/>
              <a:ext cx="4625520" cy="6464582"/>
            </a:xfrm>
            <a:prstGeom prst="rect">
              <a:avLst/>
            </a:prstGeom>
          </p:spPr>
        </p:pic>
        <p:pic>
          <p:nvPicPr>
            <p:cNvPr id="10" name="Grafik 9" descr="Ein Bild, das Text, Schrift, Grafiken, Logo enthält.&#10;&#10;Automatisch generierte Beschreibung">
              <a:extLst>
                <a:ext uri="{FF2B5EF4-FFF2-40B4-BE49-F238E27FC236}">
                  <a16:creationId xmlns:a16="http://schemas.microsoft.com/office/drawing/2014/main" id="{E1059E05-158F-576F-0E9B-83AF5CCAE0B6}"/>
                </a:ext>
              </a:extLst>
            </p:cNvPr>
            <p:cNvPicPr>
              <a:picLocks noChangeAspect="1"/>
            </p:cNvPicPr>
            <p:nvPr/>
          </p:nvPicPr>
          <p:blipFill>
            <a:blip r:embed="rId5"/>
            <a:stretch>
              <a:fillRect/>
            </a:stretch>
          </p:blipFill>
          <p:spPr>
            <a:xfrm>
              <a:off x="10507103" y="1460500"/>
              <a:ext cx="835959" cy="784071"/>
            </a:xfrm>
            <a:prstGeom prst="rect">
              <a:avLst/>
            </a:prstGeom>
          </p:spPr>
        </p:pic>
      </p:grpSp>
      <p:sp>
        <p:nvSpPr>
          <p:cNvPr id="13" name="Textfeld 12">
            <a:extLst>
              <a:ext uri="{FF2B5EF4-FFF2-40B4-BE49-F238E27FC236}">
                <a16:creationId xmlns:a16="http://schemas.microsoft.com/office/drawing/2014/main" id="{169A3D76-C4DB-2D7A-2395-69A28BA1DA3E}"/>
              </a:ext>
            </a:extLst>
          </p:cNvPr>
          <p:cNvSpPr txBox="1"/>
          <p:nvPr/>
        </p:nvSpPr>
        <p:spPr>
          <a:xfrm>
            <a:off x="627243" y="1475431"/>
            <a:ext cx="6025397" cy="3459665"/>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à"/>
            </a:pPr>
            <a:r>
              <a:rPr lang="en-US" kern="100" noProof="0" dirty="0">
                <a:solidFill>
                  <a:schemeClr val="accent1">
                    <a:lumMod val="50000"/>
                  </a:schemeClr>
                </a:solidFill>
                <a:latin typeface="+mj-lt"/>
                <a:ea typeface="Calibri" panose="020F0502020204030204" pitchFamily="34" charset="0"/>
                <a:cs typeface="Calibri" panose="020F0502020204030204" pitchFamily="34" charset="0"/>
              </a:rPr>
              <a:t>For babies and patients who are not able to be treated by a slit lamp based laser</a:t>
            </a:r>
          </a:p>
          <a:p>
            <a:pPr marL="285750" indent="-285750">
              <a:lnSpc>
                <a:spcPct val="107000"/>
              </a:lnSpc>
              <a:spcAft>
                <a:spcPts val="800"/>
              </a:spcAft>
              <a:buFont typeface="Wingdings" panose="05000000000000000000" pitchFamily="2" charset="2"/>
              <a:buChar char="à"/>
            </a:pPr>
            <a:endParaRPr lang="en-US" kern="100" noProof="0" dirty="0">
              <a:solidFill>
                <a:schemeClr val="accent1">
                  <a:lumMod val="50000"/>
                </a:schemeClr>
              </a:solidFill>
              <a:latin typeface="+mj-lt"/>
              <a:ea typeface="Calibri" panose="020F0502020204030204" pitchFamily="34" charset="0"/>
              <a:cs typeface="Calibri" panose="020F0502020204030204" pitchFamily="34" charset="0"/>
            </a:endParaRPr>
          </a:p>
          <a:p>
            <a:pPr marL="285750" indent="-285750">
              <a:lnSpc>
                <a:spcPct val="107000"/>
              </a:lnSpc>
              <a:spcAft>
                <a:spcPts val="800"/>
              </a:spcAft>
              <a:buFont typeface="Wingdings" panose="05000000000000000000" pitchFamily="2" charset="2"/>
              <a:buChar char="à"/>
            </a:pPr>
            <a:r>
              <a:rPr lang="en-US" kern="100" noProof="0" dirty="0">
                <a:solidFill>
                  <a:schemeClr val="accent1">
                    <a:lumMod val="50000"/>
                  </a:schemeClr>
                </a:solidFill>
                <a:latin typeface="+mj-lt"/>
                <a:ea typeface="Calibri" panose="020F0502020204030204" pitchFamily="34" charset="0"/>
                <a:cs typeface="Calibri" panose="020F0502020204030204" pitchFamily="34" charset="0"/>
              </a:rPr>
              <a:t>Use of an ophthalmoscopy lens</a:t>
            </a:r>
          </a:p>
          <a:p>
            <a:pPr marL="285750" indent="-285750">
              <a:lnSpc>
                <a:spcPct val="107000"/>
              </a:lnSpc>
              <a:spcAft>
                <a:spcPts val="800"/>
              </a:spcAft>
              <a:buFont typeface="Wingdings" panose="05000000000000000000" pitchFamily="2" charset="2"/>
              <a:buChar char="à"/>
            </a:pPr>
            <a:endParaRPr lang="en-US" kern="1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endParaRPr>
          </a:p>
          <a:p>
            <a:pPr marL="285750" indent="-285750">
              <a:lnSpc>
                <a:spcPct val="107000"/>
              </a:lnSpc>
              <a:spcAft>
                <a:spcPts val="800"/>
              </a:spcAft>
              <a:buFont typeface="Wingdings" panose="05000000000000000000" pitchFamily="2" charset="2"/>
              <a:buChar char="à"/>
            </a:pPr>
            <a:r>
              <a:rPr lang="en-US" kern="1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rPr>
              <a:t>Keeler for FOX IV 810 and FOX 514</a:t>
            </a:r>
            <a:endParaRPr lang="en-US" kern="100" baseline="300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endParaRPr>
          </a:p>
          <a:p>
            <a:pPr marL="285750" indent="-285750">
              <a:lnSpc>
                <a:spcPct val="107000"/>
              </a:lnSpc>
              <a:spcAft>
                <a:spcPts val="800"/>
              </a:spcAft>
              <a:buFont typeface="Wingdings" panose="05000000000000000000" pitchFamily="2" charset="2"/>
              <a:buChar char="à"/>
            </a:pPr>
            <a:endParaRPr lang="en-US" kern="1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endParaRPr>
          </a:p>
          <a:p>
            <a:pPr marL="285750" indent="-285750">
              <a:lnSpc>
                <a:spcPct val="107000"/>
              </a:lnSpc>
              <a:spcAft>
                <a:spcPts val="800"/>
              </a:spcAft>
              <a:buFont typeface="Wingdings" panose="05000000000000000000" pitchFamily="2" charset="2"/>
              <a:buChar char="à"/>
            </a:pPr>
            <a:r>
              <a:rPr lang="en-US" kern="1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rPr>
              <a:t>Neitz for </a:t>
            </a:r>
            <a:r>
              <a:rPr lang="en-US" kern="10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rPr>
              <a:t>FOX IV 810</a:t>
            </a:r>
            <a:endParaRPr lang="en-US" kern="100" baseline="300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endParaRPr>
          </a:p>
          <a:p>
            <a:pPr marL="285750" indent="-285750">
              <a:lnSpc>
                <a:spcPct val="107000"/>
              </a:lnSpc>
              <a:spcAft>
                <a:spcPts val="800"/>
              </a:spcAft>
              <a:buFont typeface="Wingdings" panose="05000000000000000000" pitchFamily="2" charset="2"/>
              <a:buChar char="à"/>
            </a:pPr>
            <a:endParaRPr lang="en-US" kern="100" noProof="0" dirty="0">
              <a:solidFill>
                <a:schemeClr val="accent1">
                  <a:lumMod val="50000"/>
                </a:schemeClr>
              </a:solidFill>
              <a:effectLst/>
              <a:latin typeface="+mj-lt"/>
              <a:ea typeface="Calibri" panose="020F0502020204030204" pitchFamily="34" charset="0"/>
              <a:cs typeface="Calibri" panose="020F0502020204030204" pitchFamily="34" charset="0"/>
              <a:sym typeface="Wingdings" panose="05000000000000000000" pitchFamily="2" charset="2"/>
            </a:endParaRPr>
          </a:p>
        </p:txBody>
      </p:sp>
      <p:grpSp>
        <p:nvGrpSpPr>
          <p:cNvPr id="11" name="Gruppieren 10">
            <a:extLst>
              <a:ext uri="{FF2B5EF4-FFF2-40B4-BE49-F238E27FC236}">
                <a16:creationId xmlns:a16="http://schemas.microsoft.com/office/drawing/2014/main" id="{DD22ECD8-0A02-B89D-D630-27B65B9B2C1C}"/>
              </a:ext>
            </a:extLst>
          </p:cNvPr>
          <p:cNvGrpSpPr/>
          <p:nvPr/>
        </p:nvGrpSpPr>
        <p:grpSpPr>
          <a:xfrm>
            <a:off x="6652640" y="3454824"/>
            <a:ext cx="5041986" cy="3125522"/>
            <a:chOff x="6829733" y="3409020"/>
            <a:chExt cx="5041986" cy="3125522"/>
          </a:xfrm>
        </p:grpSpPr>
        <p:pic>
          <p:nvPicPr>
            <p:cNvPr id="8" name="Grafik 7" descr="Ein Bild, das Kopfhörer, Gamecontroller, Controller enthält.&#10;&#10;Automatisch generierte Beschreibung">
              <a:extLst>
                <a:ext uri="{FF2B5EF4-FFF2-40B4-BE49-F238E27FC236}">
                  <a16:creationId xmlns:a16="http://schemas.microsoft.com/office/drawing/2014/main" id="{108CB459-98A0-5317-B7EC-8CE5FE06B6D2}"/>
                </a:ext>
              </a:extLst>
            </p:cNvPr>
            <p:cNvPicPr>
              <a:picLocks noChangeAspect="1"/>
            </p:cNvPicPr>
            <p:nvPr/>
          </p:nvPicPr>
          <p:blipFill>
            <a:blip r:embed="rId6"/>
            <a:stretch>
              <a:fillRect/>
            </a:stretch>
          </p:blipFill>
          <p:spPr>
            <a:xfrm>
              <a:off x="6829733" y="3636664"/>
              <a:ext cx="4353144" cy="2897878"/>
            </a:xfrm>
            <a:prstGeom prst="rect">
              <a:avLst/>
            </a:prstGeom>
          </p:spPr>
        </p:pic>
        <p:grpSp>
          <p:nvGrpSpPr>
            <p:cNvPr id="19" name="Gruppieren 18">
              <a:extLst>
                <a:ext uri="{FF2B5EF4-FFF2-40B4-BE49-F238E27FC236}">
                  <a16:creationId xmlns:a16="http://schemas.microsoft.com/office/drawing/2014/main" id="{31D83DF2-9253-689D-F675-1672A202EF30}"/>
                </a:ext>
              </a:extLst>
            </p:cNvPr>
            <p:cNvGrpSpPr/>
            <p:nvPr/>
          </p:nvGrpSpPr>
          <p:grpSpPr>
            <a:xfrm>
              <a:off x="10595729" y="3409020"/>
              <a:ext cx="1275990" cy="1480272"/>
              <a:chOff x="11133890" y="3553053"/>
              <a:chExt cx="1012747" cy="1158242"/>
            </a:xfrm>
          </p:grpSpPr>
          <p:pic>
            <p:nvPicPr>
              <p:cNvPr id="14" name="Grafik 13" descr="Ein Bild, das Grafiken, Schrift, Logo, Grafikdesign enthält.&#10;&#10;Automatisch generierte Beschreibung">
                <a:extLst>
                  <a:ext uri="{FF2B5EF4-FFF2-40B4-BE49-F238E27FC236}">
                    <a16:creationId xmlns:a16="http://schemas.microsoft.com/office/drawing/2014/main" id="{3588F570-1CCC-8875-D6FF-B00146B1B695}"/>
                  </a:ext>
                </a:extLst>
              </p:cNvPr>
              <p:cNvPicPr>
                <a:picLocks noChangeAspect="1"/>
              </p:cNvPicPr>
              <p:nvPr/>
            </p:nvPicPr>
            <p:blipFill>
              <a:blip r:embed="rId7"/>
              <a:stretch>
                <a:fillRect/>
              </a:stretch>
            </p:blipFill>
            <p:spPr>
              <a:xfrm>
                <a:off x="11133890" y="3778952"/>
                <a:ext cx="929617" cy="932343"/>
              </a:xfrm>
              <a:prstGeom prst="rect">
                <a:avLst/>
              </a:prstGeom>
            </p:spPr>
          </p:pic>
          <p:pic>
            <p:nvPicPr>
              <p:cNvPr id="16" name="Grafik 15" descr="Ein Bild, das Text, Schrift, Grafiken, Logo enthält.&#10;&#10;Automatisch generierte Beschreibung">
                <a:extLst>
                  <a:ext uri="{FF2B5EF4-FFF2-40B4-BE49-F238E27FC236}">
                    <a16:creationId xmlns:a16="http://schemas.microsoft.com/office/drawing/2014/main" id="{68DD0A18-D211-619A-B667-AE36B524C03F}"/>
                  </a:ext>
                </a:extLst>
              </p:cNvPr>
              <p:cNvPicPr>
                <a:picLocks noChangeAspect="1"/>
              </p:cNvPicPr>
              <p:nvPr/>
            </p:nvPicPr>
            <p:blipFill>
              <a:blip r:embed="rId5"/>
              <a:stretch>
                <a:fillRect/>
              </a:stretch>
            </p:blipFill>
            <p:spPr>
              <a:xfrm>
                <a:off x="11433431" y="3553053"/>
                <a:ext cx="713206" cy="668937"/>
              </a:xfrm>
              <a:prstGeom prst="rect">
                <a:avLst/>
              </a:prstGeom>
            </p:spPr>
          </p:pic>
        </p:grpSp>
      </p:grpSp>
      <p:pic>
        <p:nvPicPr>
          <p:cNvPr id="5" name="Grafik 4" descr="Ein Bild, das Text, Schrift, Symbol, Kreis enthält.&#10;&#10;Automatisch generierte Beschreibung">
            <a:extLst>
              <a:ext uri="{FF2B5EF4-FFF2-40B4-BE49-F238E27FC236}">
                <a16:creationId xmlns:a16="http://schemas.microsoft.com/office/drawing/2014/main" id="{567D099D-7D1F-FDB4-541F-4A072EB3FDB5}"/>
              </a:ext>
            </a:extLst>
          </p:cNvPr>
          <p:cNvPicPr>
            <a:picLocks noChangeAspect="1"/>
          </p:cNvPicPr>
          <p:nvPr/>
        </p:nvPicPr>
        <p:blipFill>
          <a:blip r:embed="rId8"/>
          <a:stretch>
            <a:fillRect/>
          </a:stretch>
        </p:blipFill>
        <p:spPr>
          <a:xfrm>
            <a:off x="4078549" y="316430"/>
            <a:ext cx="638175" cy="647700"/>
          </a:xfrm>
          <a:prstGeom prst="rect">
            <a:avLst/>
          </a:prstGeom>
        </p:spPr>
      </p:pic>
    </p:spTree>
    <p:extLst>
      <p:ext uri="{BB962C8B-B14F-4D97-AF65-F5344CB8AC3E}">
        <p14:creationId xmlns:p14="http://schemas.microsoft.com/office/powerpoint/2010/main" val="2233310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91C5051-06FC-F6A0-0B76-DDFADB136B50}"/>
              </a:ext>
            </a:extLst>
          </p:cNvPr>
          <p:cNvSpPr>
            <a:spLocks noGrp="1"/>
          </p:cNvSpPr>
          <p:nvPr>
            <p:ph type="body" sz="quarter" idx="10"/>
          </p:nvPr>
        </p:nvSpPr>
        <p:spPr/>
        <p:txBody>
          <a:bodyPr/>
          <a:lstStyle/>
          <a:p>
            <a:r>
              <a:rPr lang="en-US" noProof="0" dirty="0"/>
              <a:t>CETUS - NANOLASER</a:t>
            </a:r>
          </a:p>
        </p:txBody>
      </p:sp>
      <p:sp>
        <p:nvSpPr>
          <p:cNvPr id="3" name="Titel 2">
            <a:extLst>
              <a:ext uri="{FF2B5EF4-FFF2-40B4-BE49-F238E27FC236}">
                <a16:creationId xmlns:a16="http://schemas.microsoft.com/office/drawing/2014/main" id="{47D602C0-075E-FEEB-6C58-0BCA48062D64}"/>
              </a:ext>
            </a:extLst>
          </p:cNvPr>
          <p:cNvSpPr>
            <a:spLocks noGrp="1"/>
          </p:cNvSpPr>
          <p:nvPr>
            <p:ph type="title"/>
          </p:nvPr>
        </p:nvSpPr>
        <p:spPr/>
        <p:txBody>
          <a:bodyPr/>
          <a:lstStyle/>
          <a:p>
            <a:r>
              <a:rPr lang="en-US" noProof="0" dirty="0"/>
              <a:t>REPUTABLE | PROFITABLE | SAFE</a:t>
            </a:r>
          </a:p>
        </p:txBody>
      </p:sp>
      <p:grpSp>
        <p:nvGrpSpPr>
          <p:cNvPr id="8" name="Gruppieren 7">
            <a:extLst>
              <a:ext uri="{FF2B5EF4-FFF2-40B4-BE49-F238E27FC236}">
                <a16:creationId xmlns:a16="http://schemas.microsoft.com/office/drawing/2014/main" id="{F3ACD971-E890-50DF-5963-4E0D5AFEF9E8}"/>
              </a:ext>
            </a:extLst>
          </p:cNvPr>
          <p:cNvGrpSpPr/>
          <p:nvPr/>
        </p:nvGrpSpPr>
        <p:grpSpPr>
          <a:xfrm>
            <a:off x="5473339" y="1966492"/>
            <a:ext cx="6345879" cy="2925016"/>
            <a:chOff x="301362" y="2875432"/>
            <a:chExt cx="10296942" cy="3725636"/>
          </a:xfrm>
        </p:grpSpPr>
        <p:sp>
          <p:nvSpPr>
            <p:cNvPr id="6" name="Rechteck: abgerundete Ecken 5">
              <a:extLst>
                <a:ext uri="{FF2B5EF4-FFF2-40B4-BE49-F238E27FC236}">
                  <a16:creationId xmlns:a16="http://schemas.microsoft.com/office/drawing/2014/main" id="{8CD1B872-3059-95CE-60BC-CB75654DB5CD}"/>
                </a:ext>
              </a:extLst>
            </p:cNvPr>
            <p:cNvSpPr/>
            <p:nvPr/>
          </p:nvSpPr>
          <p:spPr>
            <a:xfrm>
              <a:off x="7122286" y="4599526"/>
              <a:ext cx="2399590" cy="511785"/>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RLE / CLE</a:t>
              </a:r>
            </a:p>
          </p:txBody>
        </p:sp>
        <p:sp>
          <p:nvSpPr>
            <p:cNvPr id="7" name="Rechteck: abgerundete Ecken 6">
              <a:extLst>
                <a:ext uri="{FF2B5EF4-FFF2-40B4-BE49-F238E27FC236}">
                  <a16:creationId xmlns:a16="http://schemas.microsoft.com/office/drawing/2014/main" id="{B51AC6F6-C905-48D5-5051-3510CB4D771F}"/>
                </a:ext>
              </a:extLst>
            </p:cNvPr>
            <p:cNvSpPr/>
            <p:nvPr/>
          </p:nvSpPr>
          <p:spPr>
            <a:xfrm>
              <a:off x="7122286" y="5255804"/>
              <a:ext cx="3476018" cy="511785"/>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CATARCT SURGERY </a:t>
              </a:r>
            </a:p>
          </p:txBody>
        </p:sp>
        <p:pic>
          <p:nvPicPr>
            <p:cNvPr id="5" name="Grafik 4" descr="Ein Bild, das Elektronik, Elektronisches Gerät, Gerät, Multimedia enthält.&#10;&#10;Automatisch generierte Beschreibung">
              <a:extLst>
                <a:ext uri="{FF2B5EF4-FFF2-40B4-BE49-F238E27FC236}">
                  <a16:creationId xmlns:a16="http://schemas.microsoft.com/office/drawing/2014/main" id="{5E39D6F1-EDB5-0DFB-F6AC-B6E7B33BEF72}"/>
                </a:ext>
              </a:extLst>
            </p:cNvPr>
            <p:cNvPicPr>
              <a:picLocks noChangeAspect="1"/>
            </p:cNvPicPr>
            <p:nvPr/>
          </p:nvPicPr>
          <p:blipFill>
            <a:blip r:embed="rId2"/>
            <a:stretch>
              <a:fillRect/>
            </a:stretch>
          </p:blipFill>
          <p:spPr>
            <a:xfrm>
              <a:off x="301362" y="2875432"/>
              <a:ext cx="7312256" cy="3725636"/>
            </a:xfrm>
            <a:prstGeom prst="rect">
              <a:avLst/>
            </a:prstGeom>
          </p:spPr>
        </p:pic>
      </p:grpSp>
      <p:sp>
        <p:nvSpPr>
          <p:cNvPr id="9" name="Textfeld 8">
            <a:extLst>
              <a:ext uri="{FF2B5EF4-FFF2-40B4-BE49-F238E27FC236}">
                <a16:creationId xmlns:a16="http://schemas.microsoft.com/office/drawing/2014/main" id="{998828C1-5341-D10F-826E-0DC4BDC74BD4}"/>
              </a:ext>
            </a:extLst>
          </p:cNvPr>
          <p:cNvSpPr txBox="1"/>
          <p:nvPr/>
        </p:nvSpPr>
        <p:spPr>
          <a:xfrm>
            <a:off x="625363" y="1475320"/>
            <a:ext cx="5146787" cy="4278094"/>
          </a:xfrm>
          <a:prstGeom prst="rect">
            <a:avLst/>
          </a:prstGeom>
          <a:noFill/>
        </p:spPr>
        <p:txBody>
          <a:bodyPr wrap="square">
            <a:spAutoFit/>
          </a:bodyPr>
          <a:lstStyle/>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Gentle and Safe for endothelial cells</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Cold Laser method for photofragmentation of </a:t>
            </a:r>
          </a:p>
          <a:p>
            <a:pPr>
              <a:tabLst>
                <a:tab pos="271463" algn="l"/>
              </a:tabLst>
            </a:pPr>
            <a:r>
              <a:rPr lang="en-US" sz="1600" noProof="0" dirty="0">
                <a:solidFill>
                  <a:schemeClr val="accent1">
                    <a:lumMod val="50000"/>
                  </a:schemeClr>
                </a:solidFill>
                <a:latin typeface="+mj-lt"/>
                <a:sym typeface="Wingdings" panose="05000000000000000000" pitchFamily="2" charset="2"/>
              </a:rPr>
              <a:t>	the lens nucleus</a:t>
            </a:r>
          </a:p>
          <a:p>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Typically, only 1% of the energy compared to conventional ultrasound – </a:t>
            </a:r>
            <a:r>
              <a:rPr lang="en-US" sz="1600" noProof="0" dirty="0" err="1">
                <a:solidFill>
                  <a:schemeClr val="accent1">
                    <a:lumMod val="50000"/>
                  </a:schemeClr>
                </a:solidFill>
                <a:latin typeface="+mj-lt"/>
                <a:sym typeface="Wingdings" panose="05000000000000000000" pitchFamily="2" charset="2"/>
              </a:rPr>
              <a:t>phaco</a:t>
            </a: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No vibration an no thermal effect</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Increased safety due to 100% disposable handpieces</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Compatible with modern </a:t>
            </a:r>
            <a:r>
              <a:rPr lang="en-US" sz="1600" noProof="0" dirty="0" err="1">
                <a:solidFill>
                  <a:schemeClr val="accent1">
                    <a:lumMod val="50000"/>
                  </a:schemeClr>
                </a:solidFill>
                <a:latin typeface="+mj-lt"/>
                <a:sym typeface="Wingdings" panose="05000000000000000000" pitchFamily="2" charset="2"/>
              </a:rPr>
              <a:t>phacosystems</a:t>
            </a: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Very Low Maintenance Costs</a:t>
            </a:r>
            <a:endParaRPr lang="en-US" sz="1600" noProof="0" dirty="0">
              <a:solidFill>
                <a:schemeClr val="accent1">
                  <a:lumMod val="50000"/>
                </a:schemeClr>
              </a:solidFill>
              <a:latin typeface="+mj-lt"/>
            </a:endParaRPr>
          </a:p>
          <a:p>
            <a:endParaRPr lang="en-US" sz="1600" noProof="0" dirty="0">
              <a:solidFill>
                <a:schemeClr val="accent1">
                  <a:lumMod val="50000"/>
                </a:schemeClr>
              </a:solidFill>
              <a:latin typeface="+mj-lt"/>
              <a:sym typeface="Wingdings" panose="05000000000000000000" pitchFamily="2" charset="2"/>
            </a:endParaRPr>
          </a:p>
          <a:p>
            <a:endParaRPr lang="en-US" sz="1600" noProof="0" dirty="0">
              <a:solidFill>
                <a:schemeClr val="accent1">
                  <a:lumMod val="50000"/>
                </a:schemeClr>
              </a:solidFill>
              <a:latin typeface="+mj-lt"/>
            </a:endParaRPr>
          </a:p>
        </p:txBody>
      </p:sp>
      <p:pic>
        <p:nvPicPr>
          <p:cNvPr id="10" name="Grafik 9" descr="Ein Bild, das Nadel enthält.&#10;&#10;Automatisch generierte Beschreibung">
            <a:extLst>
              <a:ext uri="{FF2B5EF4-FFF2-40B4-BE49-F238E27FC236}">
                <a16:creationId xmlns:a16="http://schemas.microsoft.com/office/drawing/2014/main" id="{99653CF4-22E1-EBF5-3A07-7466F17BECD1}"/>
              </a:ext>
            </a:extLst>
          </p:cNvPr>
          <p:cNvPicPr>
            <a:picLocks noChangeAspect="1"/>
          </p:cNvPicPr>
          <p:nvPr/>
        </p:nvPicPr>
        <p:blipFill>
          <a:blip r:embed="rId3"/>
          <a:stretch>
            <a:fillRect/>
          </a:stretch>
        </p:blipFill>
        <p:spPr>
          <a:xfrm>
            <a:off x="6197600" y="4953000"/>
            <a:ext cx="6096000" cy="1905000"/>
          </a:xfrm>
          <a:prstGeom prst="rect">
            <a:avLst/>
          </a:prstGeom>
        </p:spPr>
      </p:pic>
    </p:spTree>
    <p:extLst>
      <p:ext uri="{BB962C8B-B14F-4D97-AF65-F5344CB8AC3E}">
        <p14:creationId xmlns:p14="http://schemas.microsoft.com/office/powerpoint/2010/main" val="4014606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ABA8C-83EB-079E-7092-759F9FBB8CC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FED1C2A-9B78-4A05-A89D-78F5A91BD273}"/>
              </a:ext>
            </a:extLst>
          </p:cNvPr>
          <p:cNvSpPr>
            <a:spLocks noGrp="1"/>
          </p:cNvSpPr>
          <p:nvPr>
            <p:ph type="body" sz="quarter" idx="10"/>
          </p:nvPr>
        </p:nvSpPr>
        <p:spPr/>
        <p:txBody>
          <a:bodyPr/>
          <a:lstStyle/>
          <a:p>
            <a:r>
              <a:rPr lang="en-US" noProof="0" dirty="0"/>
              <a:t>A.R.C. Academy</a:t>
            </a:r>
          </a:p>
        </p:txBody>
      </p:sp>
      <p:sp>
        <p:nvSpPr>
          <p:cNvPr id="3" name="Titel 2">
            <a:extLst>
              <a:ext uri="{FF2B5EF4-FFF2-40B4-BE49-F238E27FC236}">
                <a16:creationId xmlns:a16="http://schemas.microsoft.com/office/drawing/2014/main" id="{FBF32D56-4CC8-4892-70FE-61F9E0C6E41D}"/>
              </a:ext>
            </a:extLst>
          </p:cNvPr>
          <p:cNvSpPr>
            <a:spLocks noGrp="1"/>
          </p:cNvSpPr>
          <p:nvPr>
            <p:ph type="title"/>
          </p:nvPr>
        </p:nvSpPr>
        <p:spPr/>
        <p:txBody>
          <a:bodyPr/>
          <a:lstStyle/>
          <a:p>
            <a:r>
              <a:rPr lang="de-DE" dirty="0"/>
              <a:t>A</a:t>
            </a:r>
            <a:r>
              <a:rPr lang="en-US" dirty="0"/>
              <a:t>.R.C. Laser</a:t>
            </a:r>
            <a:endParaRPr lang="en-US" noProof="0" dirty="0"/>
          </a:p>
        </p:txBody>
      </p:sp>
      <p:pic>
        <p:nvPicPr>
          <p:cNvPr id="6" name="Grafik 5" descr="Ein Bild, das Text, Schrift, Grafiken, weiß enthält.&#10;&#10;KI-generierte Inhalte können fehlerhaft sein.">
            <a:hlinkClick r:id="rId2"/>
            <a:extLst>
              <a:ext uri="{FF2B5EF4-FFF2-40B4-BE49-F238E27FC236}">
                <a16:creationId xmlns:a16="http://schemas.microsoft.com/office/drawing/2014/main" id="{D0A252ED-FEAF-1073-7FD4-C742C76EED9D}"/>
              </a:ext>
            </a:extLst>
          </p:cNvPr>
          <p:cNvPicPr>
            <a:picLocks noChangeAspect="1"/>
          </p:cNvPicPr>
          <p:nvPr/>
        </p:nvPicPr>
        <p:blipFill>
          <a:blip r:embed="rId3"/>
          <a:stretch>
            <a:fillRect/>
          </a:stretch>
        </p:blipFill>
        <p:spPr>
          <a:xfrm>
            <a:off x="3833235" y="323728"/>
            <a:ext cx="3847725" cy="652976"/>
          </a:xfrm>
          <a:prstGeom prst="rect">
            <a:avLst/>
          </a:prstGeom>
        </p:spPr>
      </p:pic>
      <p:sp>
        <p:nvSpPr>
          <p:cNvPr id="7" name="Textfeld 6">
            <a:extLst>
              <a:ext uri="{FF2B5EF4-FFF2-40B4-BE49-F238E27FC236}">
                <a16:creationId xmlns:a16="http://schemas.microsoft.com/office/drawing/2014/main" id="{6E51CB02-44FA-12E6-7A50-4F1AD08E3F73}"/>
              </a:ext>
            </a:extLst>
          </p:cNvPr>
          <p:cNvSpPr txBox="1"/>
          <p:nvPr/>
        </p:nvSpPr>
        <p:spPr>
          <a:xfrm>
            <a:off x="678733" y="1664208"/>
            <a:ext cx="9791147" cy="977191"/>
          </a:xfrm>
          <a:prstGeom prst="rect">
            <a:avLst/>
          </a:prstGeom>
          <a:noFill/>
        </p:spPr>
        <p:txBody>
          <a:bodyPr wrap="square" rtlCol="0">
            <a:spAutoFit/>
          </a:bodyPr>
          <a:lstStyle/>
          <a:p>
            <a:pPr algn="ctr">
              <a:lnSpc>
                <a:spcPct val="150000"/>
              </a:lnSpc>
            </a:pPr>
            <a:r>
              <a:rPr lang="en-US" sz="2000" noProof="0" dirty="0">
                <a:latin typeface="Ink Free" panose="03080402000500000000" pitchFamily="66" charset="0"/>
              </a:rPr>
              <a:t>A.R.C. Laser is more than just a laser manufacturer…</a:t>
            </a:r>
          </a:p>
          <a:p>
            <a:pPr algn="ctr">
              <a:lnSpc>
                <a:spcPct val="150000"/>
              </a:lnSpc>
            </a:pPr>
            <a:r>
              <a:rPr lang="en-US" sz="2000" noProof="0" dirty="0">
                <a:latin typeface="Ink Free" panose="03080402000500000000" pitchFamily="66" charset="0"/>
              </a:rPr>
              <a:t>… we are passionate about lasers and dedicated to sharing that passion with the world.</a:t>
            </a:r>
          </a:p>
        </p:txBody>
      </p:sp>
      <p:sp>
        <p:nvSpPr>
          <p:cNvPr id="8" name="Textfeld 7">
            <a:extLst>
              <a:ext uri="{FF2B5EF4-FFF2-40B4-BE49-F238E27FC236}">
                <a16:creationId xmlns:a16="http://schemas.microsoft.com/office/drawing/2014/main" id="{48262E60-8834-4E02-5752-716DAF2F83FB}"/>
              </a:ext>
            </a:extLst>
          </p:cNvPr>
          <p:cNvSpPr txBox="1"/>
          <p:nvPr/>
        </p:nvSpPr>
        <p:spPr>
          <a:xfrm>
            <a:off x="644413" y="3054096"/>
            <a:ext cx="5271755" cy="2784160"/>
          </a:xfrm>
          <a:prstGeom prst="rect">
            <a:avLst/>
          </a:prstGeom>
          <a:noFill/>
        </p:spPr>
        <p:txBody>
          <a:bodyPr wrap="square" rtlCol="0">
            <a:spAutoFit/>
          </a:bodyPr>
          <a:lstStyle/>
          <a:p>
            <a:pPr>
              <a:lnSpc>
                <a:spcPct val="150000"/>
              </a:lnSpc>
            </a:pPr>
            <a:r>
              <a:rPr lang="en-US" sz="1400" b="1" noProof="0" dirty="0"/>
              <a:t>Webinars</a:t>
            </a:r>
          </a:p>
          <a:p>
            <a:pPr>
              <a:lnSpc>
                <a:spcPct val="150000"/>
              </a:lnSpc>
            </a:pPr>
            <a:endParaRPr lang="en-US" sz="1400" noProof="0" dirty="0"/>
          </a:p>
          <a:p>
            <a:pPr>
              <a:lnSpc>
                <a:spcPct val="150000"/>
              </a:lnSpc>
            </a:pPr>
            <a:r>
              <a:rPr lang="en-US" sz="1400" noProof="0" dirty="0"/>
              <a:t>Clinical webinars – presented by A.R.C. Laser KOLs</a:t>
            </a:r>
          </a:p>
          <a:p>
            <a:pPr>
              <a:lnSpc>
                <a:spcPct val="150000"/>
              </a:lnSpc>
            </a:pPr>
            <a:r>
              <a:rPr lang="en-US" sz="1200" noProof="0" dirty="0"/>
              <a:t>	Target group – doctors (existing and potential) &amp; partners</a:t>
            </a:r>
          </a:p>
          <a:p>
            <a:pPr>
              <a:lnSpc>
                <a:spcPct val="150000"/>
              </a:lnSpc>
            </a:pPr>
            <a:r>
              <a:rPr lang="en-US" sz="1400" noProof="0" dirty="0"/>
              <a:t>Product webinars – presented by A.R.C. Academy member</a:t>
            </a:r>
          </a:p>
          <a:p>
            <a:pPr>
              <a:lnSpc>
                <a:spcPct val="150000"/>
              </a:lnSpc>
            </a:pPr>
            <a:r>
              <a:rPr lang="en-US" sz="1200" noProof="0" dirty="0"/>
              <a:t>	Target group – doctors (existing and potential) &amp; partners</a:t>
            </a:r>
          </a:p>
          <a:p>
            <a:pPr>
              <a:lnSpc>
                <a:spcPct val="150000"/>
              </a:lnSpc>
            </a:pPr>
            <a:r>
              <a:rPr lang="en-US" sz="1400" noProof="0" dirty="0"/>
              <a:t>Training webinars – presented by A.R.C. Academy member</a:t>
            </a:r>
          </a:p>
          <a:p>
            <a:pPr>
              <a:lnSpc>
                <a:spcPct val="150000"/>
              </a:lnSpc>
            </a:pPr>
            <a:r>
              <a:rPr lang="en-US" sz="1200" noProof="0" dirty="0"/>
              <a:t>	</a:t>
            </a:r>
            <a:r>
              <a:rPr lang="en-US" sz="1100" noProof="0" dirty="0"/>
              <a:t>Target group - partners</a:t>
            </a:r>
            <a:endParaRPr lang="en-US" sz="1200" noProof="0" dirty="0"/>
          </a:p>
          <a:p>
            <a:pPr>
              <a:lnSpc>
                <a:spcPct val="150000"/>
              </a:lnSpc>
            </a:pPr>
            <a:endParaRPr lang="en-US" sz="1200" noProof="0" dirty="0"/>
          </a:p>
        </p:txBody>
      </p:sp>
      <p:sp>
        <p:nvSpPr>
          <p:cNvPr id="9" name="Textfeld 8">
            <a:extLst>
              <a:ext uri="{FF2B5EF4-FFF2-40B4-BE49-F238E27FC236}">
                <a16:creationId xmlns:a16="http://schemas.microsoft.com/office/drawing/2014/main" id="{0A20B63A-7647-F3A9-27FE-4353DFF26498}"/>
              </a:ext>
            </a:extLst>
          </p:cNvPr>
          <p:cNvSpPr txBox="1"/>
          <p:nvPr/>
        </p:nvSpPr>
        <p:spPr>
          <a:xfrm>
            <a:off x="6175353" y="3054096"/>
            <a:ext cx="5860019" cy="2686569"/>
          </a:xfrm>
          <a:prstGeom prst="rect">
            <a:avLst/>
          </a:prstGeom>
          <a:noFill/>
        </p:spPr>
        <p:txBody>
          <a:bodyPr wrap="square" rtlCol="0">
            <a:spAutoFit/>
          </a:bodyPr>
          <a:lstStyle/>
          <a:p>
            <a:pPr>
              <a:lnSpc>
                <a:spcPct val="150000"/>
              </a:lnSpc>
            </a:pPr>
            <a:r>
              <a:rPr lang="en-US" sz="1400" b="1" noProof="0" dirty="0"/>
              <a:t>Booth Talks during conferences and exhibitions</a:t>
            </a:r>
          </a:p>
          <a:p>
            <a:pPr>
              <a:lnSpc>
                <a:spcPct val="150000"/>
              </a:lnSpc>
            </a:pPr>
            <a:endParaRPr lang="en-US" sz="1400" noProof="0" dirty="0"/>
          </a:p>
          <a:p>
            <a:pPr>
              <a:lnSpc>
                <a:spcPct val="150000"/>
              </a:lnSpc>
            </a:pPr>
            <a:r>
              <a:rPr lang="en-US" sz="1400" noProof="0" dirty="0"/>
              <a:t>Booth Lectures – presented by A.R.C. Laser KOLs</a:t>
            </a:r>
          </a:p>
          <a:p>
            <a:pPr>
              <a:lnSpc>
                <a:spcPct val="150000"/>
              </a:lnSpc>
            </a:pPr>
            <a:r>
              <a:rPr lang="en-US" sz="1400" noProof="0" dirty="0"/>
              <a:t>	</a:t>
            </a:r>
            <a:r>
              <a:rPr lang="en-US" sz="1200" noProof="0" dirty="0"/>
              <a:t>Target group – doctors (existing and potential) &amp; partners</a:t>
            </a:r>
          </a:p>
          <a:p>
            <a:pPr>
              <a:lnSpc>
                <a:spcPct val="150000"/>
              </a:lnSpc>
            </a:pPr>
            <a:r>
              <a:rPr lang="en-US" sz="1400" noProof="0" dirty="0"/>
              <a:t>Meet the Experts –presented by A.R.C. Academy members and KOLs</a:t>
            </a:r>
          </a:p>
          <a:p>
            <a:pPr>
              <a:lnSpc>
                <a:spcPct val="150000"/>
              </a:lnSpc>
            </a:pPr>
            <a:r>
              <a:rPr lang="en-US" sz="1400" noProof="0" dirty="0"/>
              <a:t>	</a:t>
            </a:r>
            <a:r>
              <a:rPr lang="en-US" sz="1200" noProof="0" dirty="0"/>
              <a:t>Target group – doctors (existing and potential) &amp; partners</a:t>
            </a:r>
          </a:p>
          <a:p>
            <a:pPr>
              <a:lnSpc>
                <a:spcPct val="150000"/>
              </a:lnSpc>
            </a:pPr>
            <a:endParaRPr lang="en-US" sz="1400" noProof="0" dirty="0"/>
          </a:p>
          <a:p>
            <a:pPr>
              <a:lnSpc>
                <a:spcPct val="150000"/>
              </a:lnSpc>
            </a:pPr>
            <a:endParaRPr lang="en-US" sz="1400" noProof="0" dirty="0"/>
          </a:p>
        </p:txBody>
      </p:sp>
      <p:sp>
        <p:nvSpPr>
          <p:cNvPr id="11" name="Textfeld 10">
            <a:extLst>
              <a:ext uri="{FF2B5EF4-FFF2-40B4-BE49-F238E27FC236}">
                <a16:creationId xmlns:a16="http://schemas.microsoft.com/office/drawing/2014/main" id="{012960F2-E0C9-4181-2E9F-A6A3F5937821}"/>
              </a:ext>
            </a:extLst>
          </p:cNvPr>
          <p:cNvSpPr txBox="1"/>
          <p:nvPr/>
        </p:nvSpPr>
        <p:spPr>
          <a:xfrm>
            <a:off x="2832354" y="6354847"/>
            <a:ext cx="6167628" cy="246221"/>
          </a:xfrm>
          <a:prstGeom prst="rect">
            <a:avLst/>
          </a:prstGeom>
          <a:noFill/>
        </p:spPr>
        <p:txBody>
          <a:bodyPr wrap="square">
            <a:spAutoFit/>
          </a:bodyPr>
          <a:lstStyle/>
          <a:p>
            <a:pPr algn="ctr"/>
            <a:r>
              <a:rPr lang="en-US" sz="1000" noProof="0" dirty="0"/>
              <a:t>https://www.arclaser.com/academy</a:t>
            </a:r>
          </a:p>
        </p:txBody>
      </p:sp>
    </p:spTree>
    <p:extLst>
      <p:ext uri="{BB962C8B-B14F-4D97-AF65-F5344CB8AC3E}">
        <p14:creationId xmlns:p14="http://schemas.microsoft.com/office/powerpoint/2010/main" val="26793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8C5CECC-9D39-0254-A2FB-7581E32728CD}"/>
              </a:ext>
            </a:extLst>
          </p:cNvPr>
          <p:cNvSpPr>
            <a:spLocks noGrp="1"/>
          </p:cNvSpPr>
          <p:nvPr>
            <p:ph type="body" sz="quarter" idx="10"/>
          </p:nvPr>
        </p:nvSpPr>
        <p:spPr/>
        <p:txBody>
          <a:bodyPr/>
          <a:lstStyle/>
          <a:p>
            <a:r>
              <a:rPr lang="en-US" noProof="0" dirty="0"/>
              <a:t>A.R.C. Academy</a:t>
            </a:r>
          </a:p>
        </p:txBody>
      </p:sp>
      <p:sp>
        <p:nvSpPr>
          <p:cNvPr id="3" name="Titel 2">
            <a:extLst>
              <a:ext uri="{FF2B5EF4-FFF2-40B4-BE49-F238E27FC236}">
                <a16:creationId xmlns:a16="http://schemas.microsoft.com/office/drawing/2014/main" id="{B0E9EC02-FBBB-8370-848A-12561E2C9788}"/>
              </a:ext>
            </a:extLst>
          </p:cNvPr>
          <p:cNvSpPr>
            <a:spLocks noGrp="1"/>
          </p:cNvSpPr>
          <p:nvPr>
            <p:ph type="title"/>
          </p:nvPr>
        </p:nvSpPr>
        <p:spPr/>
        <p:txBody>
          <a:bodyPr/>
          <a:lstStyle/>
          <a:p>
            <a:r>
              <a:rPr lang="de-DE" dirty="0"/>
              <a:t>A</a:t>
            </a:r>
            <a:r>
              <a:rPr lang="en-US" dirty="0"/>
              <a:t>.R.C. Laser</a:t>
            </a:r>
            <a:endParaRPr lang="en-US" noProof="0" dirty="0"/>
          </a:p>
        </p:txBody>
      </p:sp>
      <p:pic>
        <p:nvPicPr>
          <p:cNvPr id="6" name="Grafik 5" descr="Ein Bild, das Text, Schrift, Grafiken, weiß enthält.&#10;&#10;KI-generierte Inhalte können fehlerhaft sein.">
            <a:hlinkClick r:id="rId2"/>
            <a:extLst>
              <a:ext uri="{FF2B5EF4-FFF2-40B4-BE49-F238E27FC236}">
                <a16:creationId xmlns:a16="http://schemas.microsoft.com/office/drawing/2014/main" id="{B29FA8A3-FFAC-A7B1-D9AF-BF2C9E1AAA91}"/>
              </a:ext>
            </a:extLst>
          </p:cNvPr>
          <p:cNvPicPr>
            <a:picLocks noChangeAspect="1"/>
          </p:cNvPicPr>
          <p:nvPr/>
        </p:nvPicPr>
        <p:blipFill>
          <a:blip r:embed="rId3"/>
          <a:stretch>
            <a:fillRect/>
          </a:stretch>
        </p:blipFill>
        <p:spPr>
          <a:xfrm>
            <a:off x="3833235" y="323728"/>
            <a:ext cx="3847725" cy="652976"/>
          </a:xfrm>
          <a:prstGeom prst="rect">
            <a:avLst/>
          </a:prstGeom>
        </p:spPr>
      </p:pic>
      <p:sp>
        <p:nvSpPr>
          <p:cNvPr id="7" name="Textfeld 6">
            <a:extLst>
              <a:ext uri="{FF2B5EF4-FFF2-40B4-BE49-F238E27FC236}">
                <a16:creationId xmlns:a16="http://schemas.microsoft.com/office/drawing/2014/main" id="{E3F0D3F9-0D9C-1B88-5592-358E28E240F4}"/>
              </a:ext>
            </a:extLst>
          </p:cNvPr>
          <p:cNvSpPr txBox="1"/>
          <p:nvPr/>
        </p:nvSpPr>
        <p:spPr>
          <a:xfrm>
            <a:off x="678733" y="1664208"/>
            <a:ext cx="9791147" cy="977191"/>
          </a:xfrm>
          <a:prstGeom prst="rect">
            <a:avLst/>
          </a:prstGeom>
          <a:noFill/>
        </p:spPr>
        <p:txBody>
          <a:bodyPr wrap="square" rtlCol="0">
            <a:spAutoFit/>
          </a:bodyPr>
          <a:lstStyle/>
          <a:p>
            <a:pPr algn="ctr">
              <a:lnSpc>
                <a:spcPct val="150000"/>
              </a:lnSpc>
            </a:pPr>
            <a:r>
              <a:rPr lang="en-US" sz="2000" noProof="0" dirty="0">
                <a:latin typeface="Ink Free" panose="03080402000500000000" pitchFamily="66" charset="0"/>
              </a:rPr>
              <a:t>Let’s share the mission of A.R.C. Academy with potential costumers and users!</a:t>
            </a:r>
          </a:p>
          <a:p>
            <a:pPr algn="ctr">
              <a:lnSpc>
                <a:spcPct val="150000"/>
              </a:lnSpc>
            </a:pPr>
            <a:r>
              <a:rPr lang="en-US" sz="2000" dirty="0">
                <a:latin typeface="Ink Free" panose="03080402000500000000" pitchFamily="66" charset="0"/>
              </a:rPr>
              <a:t>Webinars are available on-demand in our Webinar archive.</a:t>
            </a:r>
            <a:endParaRPr lang="en-US" sz="2000" noProof="0" dirty="0">
              <a:latin typeface="Ink Free" panose="03080402000500000000" pitchFamily="66" charset="0"/>
            </a:endParaRPr>
          </a:p>
        </p:txBody>
      </p:sp>
      <p:sp>
        <p:nvSpPr>
          <p:cNvPr id="11" name="Textfeld 10">
            <a:extLst>
              <a:ext uri="{FF2B5EF4-FFF2-40B4-BE49-F238E27FC236}">
                <a16:creationId xmlns:a16="http://schemas.microsoft.com/office/drawing/2014/main" id="{FF98117D-9938-AD6A-760D-DDD314AA49AE}"/>
              </a:ext>
            </a:extLst>
          </p:cNvPr>
          <p:cNvSpPr txBox="1"/>
          <p:nvPr/>
        </p:nvSpPr>
        <p:spPr>
          <a:xfrm>
            <a:off x="2832354" y="6354847"/>
            <a:ext cx="6167628" cy="246221"/>
          </a:xfrm>
          <a:prstGeom prst="rect">
            <a:avLst/>
          </a:prstGeom>
          <a:noFill/>
        </p:spPr>
        <p:txBody>
          <a:bodyPr wrap="square">
            <a:spAutoFit/>
          </a:bodyPr>
          <a:lstStyle/>
          <a:p>
            <a:pPr algn="ctr"/>
            <a:r>
              <a:rPr lang="en-US" sz="1000" noProof="0" dirty="0"/>
              <a:t>https://www.arclaser.com/academy</a:t>
            </a:r>
          </a:p>
        </p:txBody>
      </p:sp>
      <p:pic>
        <p:nvPicPr>
          <p:cNvPr id="13" name="Grafik 12">
            <a:extLst>
              <a:ext uri="{FF2B5EF4-FFF2-40B4-BE49-F238E27FC236}">
                <a16:creationId xmlns:a16="http://schemas.microsoft.com/office/drawing/2014/main" id="{E9C26627-26B3-8A72-57B0-9BA134FC05BB}"/>
              </a:ext>
            </a:extLst>
          </p:cNvPr>
          <p:cNvPicPr>
            <a:picLocks noChangeAspect="1"/>
          </p:cNvPicPr>
          <p:nvPr/>
        </p:nvPicPr>
        <p:blipFill>
          <a:blip r:embed="rId4"/>
          <a:stretch>
            <a:fillRect/>
          </a:stretch>
        </p:blipFill>
        <p:spPr>
          <a:xfrm>
            <a:off x="6541008" y="2783993"/>
            <a:ext cx="4593125" cy="2546977"/>
          </a:xfrm>
          <a:prstGeom prst="roundRect">
            <a:avLst>
              <a:gd name="adj" fmla="val 1630"/>
            </a:avLst>
          </a:prstGeom>
          <a:solidFill>
            <a:srgbClr val="FFFFFF">
              <a:shade val="85000"/>
            </a:srgbClr>
          </a:solidFill>
          <a:ln>
            <a:noFill/>
          </a:ln>
          <a:effectLst>
            <a:reflection blurRad="12700" stA="38000" endPos="28000" dist="5000" dir="5400000" sy="-100000" algn="bl" rotWithShape="0"/>
          </a:effectLst>
        </p:spPr>
      </p:pic>
      <p:pic>
        <p:nvPicPr>
          <p:cNvPr id="15" name="Grafik 14">
            <a:extLst>
              <a:ext uri="{FF2B5EF4-FFF2-40B4-BE49-F238E27FC236}">
                <a16:creationId xmlns:a16="http://schemas.microsoft.com/office/drawing/2014/main" id="{714F1CBB-2714-11E5-6DD3-05AF10554AB8}"/>
              </a:ext>
            </a:extLst>
          </p:cNvPr>
          <p:cNvPicPr>
            <a:picLocks noChangeAspect="1"/>
          </p:cNvPicPr>
          <p:nvPr/>
        </p:nvPicPr>
        <p:blipFill>
          <a:blip r:embed="rId5"/>
          <a:stretch>
            <a:fillRect/>
          </a:stretch>
        </p:blipFill>
        <p:spPr>
          <a:xfrm>
            <a:off x="678733" y="2783993"/>
            <a:ext cx="4928565" cy="2546977"/>
          </a:xfrm>
          <a:prstGeom prst="roundRect">
            <a:avLst>
              <a:gd name="adj" fmla="val 211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78336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C8A23-7971-9141-194C-36C0205C7DD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5EFF812-E466-EA37-57B3-CF40B24EAFA9}"/>
              </a:ext>
            </a:extLst>
          </p:cNvPr>
          <p:cNvSpPr>
            <a:spLocks noGrp="1"/>
          </p:cNvSpPr>
          <p:nvPr>
            <p:ph type="body" sz="quarter" idx="10"/>
          </p:nvPr>
        </p:nvSpPr>
        <p:spPr/>
        <p:txBody>
          <a:bodyPr/>
          <a:lstStyle/>
          <a:p>
            <a:r>
              <a:rPr lang="en-US" noProof="0" dirty="0"/>
              <a:t>Social Media </a:t>
            </a:r>
          </a:p>
          <a:p>
            <a:endParaRPr lang="en-US" noProof="0" dirty="0"/>
          </a:p>
        </p:txBody>
      </p:sp>
      <p:sp>
        <p:nvSpPr>
          <p:cNvPr id="3" name="Titel 2">
            <a:extLst>
              <a:ext uri="{FF2B5EF4-FFF2-40B4-BE49-F238E27FC236}">
                <a16:creationId xmlns:a16="http://schemas.microsoft.com/office/drawing/2014/main" id="{A69F4A5F-B7EF-7033-B79D-F1D5DA9F6BFF}"/>
              </a:ext>
            </a:extLst>
          </p:cNvPr>
          <p:cNvSpPr>
            <a:spLocks noGrp="1"/>
          </p:cNvSpPr>
          <p:nvPr>
            <p:ph type="title"/>
          </p:nvPr>
        </p:nvSpPr>
        <p:spPr/>
        <p:txBody>
          <a:bodyPr/>
          <a:lstStyle/>
          <a:p>
            <a:r>
              <a:rPr lang="en-US" noProof="0" dirty="0"/>
              <a:t>A.R.C. Laser</a:t>
            </a:r>
          </a:p>
        </p:txBody>
      </p:sp>
      <p:sp>
        <p:nvSpPr>
          <p:cNvPr id="7" name="Textfeld 6">
            <a:extLst>
              <a:ext uri="{FF2B5EF4-FFF2-40B4-BE49-F238E27FC236}">
                <a16:creationId xmlns:a16="http://schemas.microsoft.com/office/drawing/2014/main" id="{AC6F6B54-907E-74DF-D5A8-7BA4E2116D95}"/>
              </a:ext>
            </a:extLst>
          </p:cNvPr>
          <p:cNvSpPr txBox="1"/>
          <p:nvPr/>
        </p:nvSpPr>
        <p:spPr>
          <a:xfrm>
            <a:off x="843325" y="1098463"/>
            <a:ext cx="9791147" cy="515526"/>
          </a:xfrm>
          <a:prstGeom prst="rect">
            <a:avLst/>
          </a:prstGeom>
          <a:noFill/>
        </p:spPr>
        <p:txBody>
          <a:bodyPr wrap="square" rtlCol="0">
            <a:spAutoFit/>
          </a:bodyPr>
          <a:lstStyle/>
          <a:p>
            <a:pPr algn="ctr">
              <a:lnSpc>
                <a:spcPct val="150000"/>
              </a:lnSpc>
            </a:pPr>
            <a:r>
              <a:rPr lang="en-US" sz="2000" noProof="0" dirty="0">
                <a:latin typeface="Ink Free" panose="03080402000500000000" pitchFamily="66" charset="0"/>
              </a:rPr>
              <a:t>Connect the world!</a:t>
            </a:r>
          </a:p>
        </p:txBody>
      </p:sp>
      <p:pic>
        <p:nvPicPr>
          <p:cNvPr id="18" name="Grafik 17">
            <a:extLst>
              <a:ext uri="{FF2B5EF4-FFF2-40B4-BE49-F238E27FC236}">
                <a16:creationId xmlns:a16="http://schemas.microsoft.com/office/drawing/2014/main" id="{2E17541E-1299-A54C-CC7B-F7DE9B9C8D09}"/>
              </a:ext>
            </a:extLst>
          </p:cNvPr>
          <p:cNvPicPr>
            <a:picLocks noChangeAspect="1"/>
          </p:cNvPicPr>
          <p:nvPr/>
        </p:nvPicPr>
        <p:blipFill>
          <a:blip r:embed="rId3"/>
          <a:stretch>
            <a:fillRect/>
          </a:stretch>
        </p:blipFill>
        <p:spPr>
          <a:xfrm>
            <a:off x="3540914" y="3137587"/>
            <a:ext cx="2667947" cy="1577020"/>
          </a:xfrm>
          <a:prstGeom prst="roundRect">
            <a:avLst>
              <a:gd name="adj" fmla="val 2496"/>
            </a:avLst>
          </a:prstGeom>
          <a:solidFill>
            <a:srgbClr val="FFFFFF">
              <a:shade val="85000"/>
            </a:srgbClr>
          </a:solidFill>
          <a:ln>
            <a:noFill/>
          </a:ln>
          <a:effectLst>
            <a:reflection blurRad="12700" stA="38000" endPos="28000" dist="5000" dir="5400000" sy="-100000" algn="bl" rotWithShape="0"/>
          </a:effectLst>
        </p:spPr>
      </p:pic>
      <p:pic>
        <p:nvPicPr>
          <p:cNvPr id="5" name="Grafik 4">
            <a:extLst>
              <a:ext uri="{FF2B5EF4-FFF2-40B4-BE49-F238E27FC236}">
                <a16:creationId xmlns:a16="http://schemas.microsoft.com/office/drawing/2014/main" id="{FBF49CB6-BDB0-D066-83BD-A5CF442CCDCF}"/>
              </a:ext>
            </a:extLst>
          </p:cNvPr>
          <p:cNvPicPr>
            <a:picLocks noChangeAspect="1"/>
          </p:cNvPicPr>
          <p:nvPr/>
        </p:nvPicPr>
        <p:blipFill>
          <a:blip r:embed="rId4"/>
          <a:stretch>
            <a:fillRect/>
          </a:stretch>
        </p:blipFill>
        <p:spPr>
          <a:xfrm>
            <a:off x="644413" y="2052800"/>
            <a:ext cx="743054" cy="71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Grafik 8">
            <a:extLst>
              <a:ext uri="{FF2B5EF4-FFF2-40B4-BE49-F238E27FC236}">
                <a16:creationId xmlns:a16="http://schemas.microsoft.com/office/drawing/2014/main" id="{86BCE9B9-67BA-99AE-D7A9-8FF5911FA510}"/>
              </a:ext>
            </a:extLst>
          </p:cNvPr>
          <p:cNvPicPr>
            <a:picLocks noChangeAspect="1"/>
          </p:cNvPicPr>
          <p:nvPr/>
        </p:nvPicPr>
        <p:blipFill>
          <a:blip r:embed="rId5"/>
          <a:stretch>
            <a:fillRect/>
          </a:stretch>
        </p:blipFill>
        <p:spPr>
          <a:xfrm>
            <a:off x="3487474" y="2030816"/>
            <a:ext cx="724001" cy="714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Grafik 11">
            <a:extLst>
              <a:ext uri="{FF2B5EF4-FFF2-40B4-BE49-F238E27FC236}">
                <a16:creationId xmlns:a16="http://schemas.microsoft.com/office/drawing/2014/main" id="{CF292E6A-7C94-0A24-FEFC-CFEF34167073}"/>
              </a:ext>
            </a:extLst>
          </p:cNvPr>
          <p:cNvPicPr>
            <a:picLocks noChangeAspect="1"/>
          </p:cNvPicPr>
          <p:nvPr/>
        </p:nvPicPr>
        <p:blipFill>
          <a:blip r:embed="rId6"/>
          <a:stretch>
            <a:fillRect/>
          </a:stretch>
        </p:blipFill>
        <p:spPr>
          <a:xfrm>
            <a:off x="9464080" y="2065576"/>
            <a:ext cx="724001" cy="638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Grafik 15">
            <a:extLst>
              <a:ext uri="{FF2B5EF4-FFF2-40B4-BE49-F238E27FC236}">
                <a16:creationId xmlns:a16="http://schemas.microsoft.com/office/drawing/2014/main" id="{173A31C3-850F-3572-AB9C-59A02921310D}"/>
              </a:ext>
            </a:extLst>
          </p:cNvPr>
          <p:cNvPicPr>
            <a:picLocks noChangeAspect="1"/>
          </p:cNvPicPr>
          <p:nvPr/>
        </p:nvPicPr>
        <p:blipFill>
          <a:blip r:embed="rId7"/>
          <a:srcRect r="16623"/>
          <a:stretch/>
        </p:blipFill>
        <p:spPr>
          <a:xfrm>
            <a:off x="595762" y="3172348"/>
            <a:ext cx="2667947" cy="1577020"/>
          </a:xfrm>
          <a:prstGeom prst="roundRect">
            <a:avLst>
              <a:gd name="adj" fmla="val 2086"/>
            </a:avLst>
          </a:prstGeom>
          <a:solidFill>
            <a:srgbClr val="FFFFFF">
              <a:shade val="85000"/>
            </a:srgbClr>
          </a:solidFill>
          <a:ln>
            <a:noFill/>
          </a:ln>
          <a:effectLst>
            <a:reflection blurRad="12700" stA="38000" endPos="28000" dist="5000" dir="5400000" sy="-100000" algn="bl" rotWithShape="0"/>
          </a:effectLst>
        </p:spPr>
      </p:pic>
      <p:pic>
        <p:nvPicPr>
          <p:cNvPr id="20" name="Grafik 19">
            <a:extLst>
              <a:ext uri="{FF2B5EF4-FFF2-40B4-BE49-F238E27FC236}">
                <a16:creationId xmlns:a16="http://schemas.microsoft.com/office/drawing/2014/main" id="{A0336A18-020B-32AC-BF22-42940B26E144}"/>
              </a:ext>
            </a:extLst>
          </p:cNvPr>
          <p:cNvPicPr>
            <a:picLocks noChangeAspect="1"/>
          </p:cNvPicPr>
          <p:nvPr/>
        </p:nvPicPr>
        <p:blipFill>
          <a:blip r:embed="rId8"/>
          <a:stretch>
            <a:fillRect/>
          </a:stretch>
        </p:blipFill>
        <p:spPr>
          <a:xfrm>
            <a:off x="9463095" y="3172348"/>
            <a:ext cx="2342753" cy="1577020"/>
          </a:xfrm>
          <a:prstGeom prst="roundRect">
            <a:avLst>
              <a:gd name="adj" fmla="val 2594"/>
            </a:avLst>
          </a:prstGeom>
          <a:solidFill>
            <a:srgbClr val="FFFFFF">
              <a:shade val="85000"/>
            </a:srgbClr>
          </a:solidFill>
          <a:ln>
            <a:noFill/>
          </a:ln>
          <a:effectLst>
            <a:reflection blurRad="12700" stA="38000" endPos="28000" dist="5000" dir="5400000" sy="-100000" algn="bl" rotWithShape="0"/>
          </a:effectLst>
        </p:spPr>
      </p:pic>
      <p:pic>
        <p:nvPicPr>
          <p:cNvPr id="22" name="Grafik 21" descr="Ein Bild, das Kreis, Schrift, Grafiken, Typografie enthält.&#10;&#10;KI-generierte Inhalte können fehlerhaft sein.">
            <a:extLst>
              <a:ext uri="{FF2B5EF4-FFF2-40B4-BE49-F238E27FC236}">
                <a16:creationId xmlns:a16="http://schemas.microsoft.com/office/drawing/2014/main" id="{5E3FD080-F6E9-7943-CBF2-9F1F84285B99}"/>
              </a:ext>
            </a:extLst>
          </p:cNvPr>
          <p:cNvPicPr>
            <a:picLocks noChangeAspect="1"/>
          </p:cNvPicPr>
          <p:nvPr/>
        </p:nvPicPr>
        <p:blipFill>
          <a:blip r:embed="rId9"/>
          <a:stretch>
            <a:fillRect/>
          </a:stretch>
        </p:blipFill>
        <p:spPr>
          <a:xfrm>
            <a:off x="1702297" y="2065575"/>
            <a:ext cx="714475" cy="71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Grafik 23" descr="Ein Bild, das Kreis, Schrift, Grafiken, Typografie enthält.&#10;&#10;KI-generierte Inhalte können fehlerhaft sein.">
            <a:extLst>
              <a:ext uri="{FF2B5EF4-FFF2-40B4-BE49-F238E27FC236}">
                <a16:creationId xmlns:a16="http://schemas.microsoft.com/office/drawing/2014/main" id="{08888058-835C-9611-934D-48BBFC74D8B9}"/>
              </a:ext>
            </a:extLst>
          </p:cNvPr>
          <p:cNvPicPr>
            <a:picLocks noChangeAspect="1"/>
          </p:cNvPicPr>
          <p:nvPr/>
        </p:nvPicPr>
        <p:blipFill>
          <a:blip r:embed="rId10"/>
          <a:stretch>
            <a:fillRect/>
          </a:stretch>
        </p:blipFill>
        <p:spPr>
          <a:xfrm>
            <a:off x="4614182" y="2030815"/>
            <a:ext cx="714475" cy="714475"/>
          </a:xfrm>
          <a:prstGeom prst="roundRect">
            <a:avLst>
              <a:gd name="adj" fmla="val 2461"/>
            </a:avLst>
          </a:prstGeom>
          <a:solidFill>
            <a:srgbClr val="FFFFFF">
              <a:shade val="85000"/>
            </a:srgbClr>
          </a:solidFill>
          <a:ln>
            <a:noFill/>
          </a:ln>
          <a:effectLst>
            <a:reflection blurRad="12700" stA="38000" endPos="28000" dist="5000" dir="5400000" sy="-100000" algn="bl" rotWithShape="0"/>
          </a:effectLst>
        </p:spPr>
      </p:pic>
      <p:pic>
        <p:nvPicPr>
          <p:cNvPr id="26" name="Grafik 25" descr="Ein Bild, das Schrift, Kreis, Typografie, Grafiken enthält.&#10;&#10;KI-generierte Inhalte können fehlerhaft sein.">
            <a:extLst>
              <a:ext uri="{FF2B5EF4-FFF2-40B4-BE49-F238E27FC236}">
                <a16:creationId xmlns:a16="http://schemas.microsoft.com/office/drawing/2014/main" id="{41226E1E-CCAA-7502-4C94-B8C564A0B003}"/>
              </a:ext>
            </a:extLst>
          </p:cNvPr>
          <p:cNvPicPr>
            <a:picLocks noChangeAspect="1"/>
          </p:cNvPicPr>
          <p:nvPr/>
        </p:nvPicPr>
        <p:blipFill>
          <a:blip r:embed="rId11"/>
          <a:stretch>
            <a:fillRect/>
          </a:stretch>
        </p:blipFill>
        <p:spPr>
          <a:xfrm>
            <a:off x="10628319" y="2065575"/>
            <a:ext cx="714475" cy="714475"/>
          </a:xfrm>
          <a:prstGeom prst="roundRect">
            <a:avLst>
              <a:gd name="adj" fmla="val 2861"/>
            </a:avLst>
          </a:prstGeom>
          <a:solidFill>
            <a:srgbClr val="FFFFFF">
              <a:shade val="85000"/>
            </a:srgbClr>
          </a:solidFill>
          <a:ln>
            <a:noFill/>
          </a:ln>
          <a:effectLst>
            <a:reflection blurRad="12700" stA="38000" endPos="28000" dist="5000" dir="5400000" sy="-100000" algn="bl" rotWithShape="0"/>
          </a:effectLst>
        </p:spPr>
      </p:pic>
      <p:pic>
        <p:nvPicPr>
          <p:cNvPr id="4" name="Grafik 3">
            <a:extLst>
              <a:ext uri="{FF2B5EF4-FFF2-40B4-BE49-F238E27FC236}">
                <a16:creationId xmlns:a16="http://schemas.microsoft.com/office/drawing/2014/main" id="{E9FC78C3-5845-DF08-8309-2537EDD09B52}"/>
              </a:ext>
            </a:extLst>
          </p:cNvPr>
          <p:cNvPicPr>
            <a:picLocks noChangeAspect="1"/>
          </p:cNvPicPr>
          <p:nvPr/>
        </p:nvPicPr>
        <p:blipFill>
          <a:blip r:embed="rId12"/>
          <a:stretch>
            <a:fillRect/>
          </a:stretch>
        </p:blipFill>
        <p:spPr>
          <a:xfrm>
            <a:off x="7611725" y="2030815"/>
            <a:ext cx="716889" cy="714475"/>
          </a:xfrm>
          <a:prstGeom prst="roundRect">
            <a:avLst>
              <a:gd name="adj" fmla="val 4707"/>
            </a:avLst>
          </a:prstGeom>
          <a:solidFill>
            <a:srgbClr val="FFFFFF">
              <a:shade val="85000"/>
            </a:srgbClr>
          </a:solidFill>
          <a:ln>
            <a:noFill/>
          </a:ln>
          <a:effectLst>
            <a:reflection blurRad="12700" stA="38000" endPos="28000" dist="5000" dir="5400000" sy="-100000" algn="bl" rotWithShape="0"/>
          </a:effectLst>
        </p:spPr>
      </p:pic>
      <p:pic>
        <p:nvPicPr>
          <p:cNvPr id="6" name="Grafik 5">
            <a:extLst>
              <a:ext uri="{FF2B5EF4-FFF2-40B4-BE49-F238E27FC236}">
                <a16:creationId xmlns:a16="http://schemas.microsoft.com/office/drawing/2014/main" id="{8D15C307-5711-6802-D96A-D45DEDBA8A8C}"/>
              </a:ext>
            </a:extLst>
          </p:cNvPr>
          <p:cNvPicPr>
            <a:picLocks noChangeAspect="1"/>
          </p:cNvPicPr>
          <p:nvPr/>
        </p:nvPicPr>
        <p:blipFill>
          <a:blip r:embed="rId13">
            <a:clrChange>
              <a:clrFrom>
                <a:srgbClr val="6D7C90"/>
              </a:clrFrom>
              <a:clrTo>
                <a:srgbClr val="6D7C90">
                  <a:alpha val="0"/>
                </a:srgbClr>
              </a:clrTo>
            </a:clrChange>
            <a:duotone>
              <a:prstClr val="black"/>
              <a:schemeClr val="tx2">
                <a:tint val="45000"/>
                <a:satMod val="400000"/>
              </a:schemeClr>
            </a:duotone>
            <a:extLst>
              <a:ext uri="{BEBA8EAE-BF5A-486C-A8C5-ECC9F3942E4B}">
                <a14:imgProps xmlns:a14="http://schemas.microsoft.com/office/drawing/2010/main">
                  <a14:imgLayer r:embed="rId14">
                    <a14:imgEffect>
                      <a14:colorTemperature colorTemp="9500"/>
                    </a14:imgEffect>
                  </a14:imgLayer>
                </a14:imgProps>
              </a:ext>
            </a:extLst>
          </a:blip>
          <a:stretch>
            <a:fillRect/>
          </a:stretch>
        </p:blipFill>
        <p:spPr>
          <a:xfrm>
            <a:off x="6457012" y="2030815"/>
            <a:ext cx="714475" cy="71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Grafik 9">
            <a:extLst>
              <a:ext uri="{FF2B5EF4-FFF2-40B4-BE49-F238E27FC236}">
                <a16:creationId xmlns:a16="http://schemas.microsoft.com/office/drawing/2014/main" id="{7FB5EA50-0403-BC78-999B-08F2196F1602}"/>
              </a:ext>
            </a:extLst>
          </p:cNvPr>
          <p:cNvPicPr>
            <a:picLocks noChangeAspect="1"/>
          </p:cNvPicPr>
          <p:nvPr/>
        </p:nvPicPr>
        <p:blipFill>
          <a:blip r:embed="rId15"/>
          <a:stretch>
            <a:fillRect/>
          </a:stretch>
        </p:blipFill>
        <p:spPr>
          <a:xfrm>
            <a:off x="6486065" y="3153542"/>
            <a:ext cx="2699825" cy="1570685"/>
          </a:xfrm>
          <a:prstGeom prst="roundRect">
            <a:avLst>
              <a:gd name="adj" fmla="val 3445"/>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51610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D5DE5F2C-529F-7D00-51CD-FCF6922A77F2}"/>
              </a:ext>
            </a:extLst>
          </p:cNvPr>
          <p:cNvSpPr/>
          <p:nvPr/>
        </p:nvSpPr>
        <p:spPr>
          <a:xfrm>
            <a:off x="513708" y="1178508"/>
            <a:ext cx="11383766" cy="2577783"/>
          </a:xfrm>
          <a:prstGeom prst="roundRect">
            <a:avLst>
              <a:gd name="adj" fmla="val 3512"/>
            </a:avLst>
          </a:prstGeom>
          <a:solidFill>
            <a:srgbClr val="618BC2">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ext Placeholder 1">
            <a:extLst>
              <a:ext uri="{FF2B5EF4-FFF2-40B4-BE49-F238E27FC236}">
                <a16:creationId xmlns:a16="http://schemas.microsoft.com/office/drawing/2014/main" id="{25DABED8-B652-243E-8ABD-755F93D7EE91}"/>
              </a:ext>
            </a:extLst>
          </p:cNvPr>
          <p:cNvSpPr>
            <a:spLocks noGrp="1"/>
          </p:cNvSpPr>
          <p:nvPr>
            <p:ph type="body" sz="quarter" idx="10"/>
          </p:nvPr>
        </p:nvSpPr>
        <p:spPr/>
        <p:txBody>
          <a:bodyPr/>
          <a:lstStyle/>
          <a:p>
            <a:r>
              <a:rPr lang="en-US" noProof="0" dirty="0"/>
              <a:t>Overview</a:t>
            </a:r>
          </a:p>
        </p:txBody>
      </p:sp>
      <p:sp>
        <p:nvSpPr>
          <p:cNvPr id="3" name="Title 2">
            <a:extLst>
              <a:ext uri="{FF2B5EF4-FFF2-40B4-BE49-F238E27FC236}">
                <a16:creationId xmlns:a16="http://schemas.microsoft.com/office/drawing/2014/main" id="{486FBAA6-D7C5-BDF4-E0CB-D6249570E021}"/>
              </a:ext>
            </a:extLst>
          </p:cNvPr>
          <p:cNvSpPr>
            <a:spLocks noGrp="1"/>
          </p:cNvSpPr>
          <p:nvPr>
            <p:ph type="title"/>
          </p:nvPr>
        </p:nvSpPr>
        <p:spPr/>
        <p:txBody>
          <a:bodyPr/>
          <a:lstStyle/>
          <a:p>
            <a:r>
              <a:rPr lang="en-US" noProof="0" dirty="0"/>
              <a:t>A.R.C. Laser Product Portfolio Ophthalmology</a:t>
            </a:r>
          </a:p>
        </p:txBody>
      </p:sp>
      <p:pic>
        <p:nvPicPr>
          <p:cNvPr id="7" name="Grafik 4" descr="Ein Bild, das Maschine, Forschungsinstrument, Werkzeug, Mikroskop enthält.&#10;&#10;Automatisch generierte Beschreibung">
            <a:extLst>
              <a:ext uri="{FF2B5EF4-FFF2-40B4-BE49-F238E27FC236}">
                <a16:creationId xmlns:a16="http://schemas.microsoft.com/office/drawing/2014/main" id="{C807F29F-B41B-7F67-CF5A-B81F60564C39}"/>
              </a:ext>
            </a:extLst>
          </p:cNvPr>
          <p:cNvPicPr>
            <a:picLocks noChangeAspect="1"/>
          </p:cNvPicPr>
          <p:nvPr/>
        </p:nvPicPr>
        <p:blipFill>
          <a:blip r:embed="rId3"/>
          <a:stretch>
            <a:fillRect/>
          </a:stretch>
        </p:blipFill>
        <p:spPr>
          <a:xfrm>
            <a:off x="9105363" y="1383826"/>
            <a:ext cx="2290740" cy="2398705"/>
          </a:xfrm>
          <a:prstGeom prst="rect">
            <a:avLst/>
          </a:prstGeom>
        </p:spPr>
      </p:pic>
      <p:pic>
        <p:nvPicPr>
          <p:cNvPr id="10" name="Grafik 4" descr="Ein Bild, das Maschine, Mikroskop, Forschungsinstrument, medizinische Ausrüstung enthält.&#10;&#10;Automatisch generierte Beschreibung">
            <a:extLst>
              <a:ext uri="{FF2B5EF4-FFF2-40B4-BE49-F238E27FC236}">
                <a16:creationId xmlns:a16="http://schemas.microsoft.com/office/drawing/2014/main" id="{5FFC4889-A42C-DCDC-2194-B5D0D73DDAAC}"/>
              </a:ext>
            </a:extLst>
          </p:cNvPr>
          <p:cNvPicPr>
            <a:picLocks noChangeAspect="1"/>
          </p:cNvPicPr>
          <p:nvPr/>
        </p:nvPicPr>
        <p:blipFill>
          <a:blip r:embed="rId4"/>
          <a:stretch>
            <a:fillRect/>
          </a:stretch>
        </p:blipFill>
        <p:spPr>
          <a:xfrm>
            <a:off x="3809065" y="1500256"/>
            <a:ext cx="2131645" cy="2250492"/>
          </a:xfrm>
          <a:prstGeom prst="rect">
            <a:avLst/>
          </a:prstGeom>
        </p:spPr>
      </p:pic>
      <p:pic>
        <p:nvPicPr>
          <p:cNvPr id="15" name="Grafik 4" descr="Ein Bild, das Maschine, Forschungsinstrument, medizinische Ausrüstung, Mikroskop enthält.&#10;&#10;Automatisch generierte Beschreibung">
            <a:extLst>
              <a:ext uri="{FF2B5EF4-FFF2-40B4-BE49-F238E27FC236}">
                <a16:creationId xmlns:a16="http://schemas.microsoft.com/office/drawing/2014/main" id="{3F342BA0-C92F-A53B-1B33-A53EEB3276E6}"/>
              </a:ext>
            </a:extLst>
          </p:cNvPr>
          <p:cNvPicPr>
            <a:picLocks noChangeAspect="1"/>
          </p:cNvPicPr>
          <p:nvPr/>
        </p:nvPicPr>
        <p:blipFill>
          <a:blip r:embed="rId5"/>
          <a:stretch>
            <a:fillRect/>
          </a:stretch>
        </p:blipFill>
        <p:spPr>
          <a:xfrm>
            <a:off x="5830140" y="960888"/>
            <a:ext cx="3543578" cy="3550679"/>
          </a:xfrm>
          <a:prstGeom prst="rect">
            <a:avLst/>
          </a:prstGeom>
        </p:spPr>
      </p:pic>
      <p:sp>
        <p:nvSpPr>
          <p:cNvPr id="31" name="Rectangle: Rounded Corners 30">
            <a:extLst>
              <a:ext uri="{FF2B5EF4-FFF2-40B4-BE49-F238E27FC236}">
                <a16:creationId xmlns:a16="http://schemas.microsoft.com/office/drawing/2014/main" id="{64B0BF5C-E9F5-045A-1234-50687B957417}"/>
              </a:ext>
            </a:extLst>
          </p:cNvPr>
          <p:cNvSpPr/>
          <p:nvPr/>
        </p:nvSpPr>
        <p:spPr>
          <a:xfrm>
            <a:off x="513708" y="4065215"/>
            <a:ext cx="11383766" cy="2577783"/>
          </a:xfrm>
          <a:prstGeom prst="roundRect">
            <a:avLst>
              <a:gd name="adj" fmla="val 3803"/>
            </a:avLst>
          </a:prstGeom>
          <a:solidFill>
            <a:srgbClr val="6AB42C">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6" name="Grafik 4" descr="Ein Bild, das Text, Design enthält.&#10;&#10;Automatisch generierte Beschreibung">
            <a:extLst>
              <a:ext uri="{FF2B5EF4-FFF2-40B4-BE49-F238E27FC236}">
                <a16:creationId xmlns:a16="http://schemas.microsoft.com/office/drawing/2014/main" id="{619CBE29-88BA-06E1-5D5B-A5ECA9E9EEA3}"/>
              </a:ext>
            </a:extLst>
          </p:cNvPr>
          <p:cNvPicPr>
            <a:picLocks noChangeAspect="1"/>
          </p:cNvPicPr>
          <p:nvPr/>
        </p:nvPicPr>
        <p:blipFill>
          <a:blip r:embed="rId6"/>
          <a:stretch>
            <a:fillRect/>
          </a:stretch>
        </p:blipFill>
        <p:spPr>
          <a:xfrm>
            <a:off x="7317080" y="4511567"/>
            <a:ext cx="2256296" cy="2039299"/>
          </a:xfrm>
          <a:prstGeom prst="rect">
            <a:avLst/>
          </a:prstGeom>
        </p:spPr>
      </p:pic>
      <p:pic>
        <p:nvPicPr>
          <p:cNvPr id="27" name="Grafik 4" descr="Ein Bild, das Text, Elektronisches Gerät, Gerät, Elektronik enthält.&#10;&#10;Automatisch generierte Beschreibung">
            <a:extLst>
              <a:ext uri="{FF2B5EF4-FFF2-40B4-BE49-F238E27FC236}">
                <a16:creationId xmlns:a16="http://schemas.microsoft.com/office/drawing/2014/main" id="{A1F24210-C915-EA69-14BA-E7EB0E23096C}"/>
              </a:ext>
            </a:extLst>
          </p:cNvPr>
          <p:cNvPicPr>
            <a:picLocks noChangeAspect="1"/>
          </p:cNvPicPr>
          <p:nvPr/>
        </p:nvPicPr>
        <p:blipFill>
          <a:blip r:embed="rId7"/>
          <a:stretch>
            <a:fillRect/>
          </a:stretch>
        </p:blipFill>
        <p:spPr>
          <a:xfrm>
            <a:off x="4322652" y="4794251"/>
            <a:ext cx="1977059" cy="1614311"/>
          </a:xfrm>
          <a:prstGeom prst="rect">
            <a:avLst/>
          </a:prstGeom>
        </p:spPr>
      </p:pic>
      <p:sp>
        <p:nvSpPr>
          <p:cNvPr id="28" name="TextBox 27">
            <a:extLst>
              <a:ext uri="{FF2B5EF4-FFF2-40B4-BE49-F238E27FC236}">
                <a16:creationId xmlns:a16="http://schemas.microsoft.com/office/drawing/2014/main" id="{B49E5805-1A70-2ECA-E336-5E4488E4DC93}"/>
              </a:ext>
            </a:extLst>
          </p:cNvPr>
          <p:cNvSpPr txBox="1"/>
          <p:nvPr/>
        </p:nvSpPr>
        <p:spPr>
          <a:xfrm>
            <a:off x="854326" y="1416421"/>
            <a:ext cx="8918708" cy="553998"/>
          </a:xfrm>
          <a:prstGeom prst="rect">
            <a:avLst/>
          </a:prstGeom>
          <a:noFill/>
        </p:spPr>
        <p:txBody>
          <a:bodyPr wrap="square" rtlCol="0">
            <a:spAutoFit/>
          </a:bodyPr>
          <a:lstStyle/>
          <a:p>
            <a:r>
              <a:rPr lang="en-US" sz="1600" b="1" noProof="0" dirty="0"/>
              <a:t>µ-chip Technology line: </a:t>
            </a:r>
          </a:p>
          <a:p>
            <a:r>
              <a:rPr lang="en-US" sz="1400" noProof="0" dirty="0"/>
              <a:t>high efficiency – fast repetition </a:t>
            </a:r>
          </a:p>
        </p:txBody>
      </p:sp>
      <p:sp>
        <p:nvSpPr>
          <p:cNvPr id="29" name="TextBox 28">
            <a:extLst>
              <a:ext uri="{FF2B5EF4-FFF2-40B4-BE49-F238E27FC236}">
                <a16:creationId xmlns:a16="http://schemas.microsoft.com/office/drawing/2014/main" id="{FB19D328-7C0A-63DB-E5D5-C36F23C5A9ED}"/>
              </a:ext>
            </a:extLst>
          </p:cNvPr>
          <p:cNvSpPr txBox="1"/>
          <p:nvPr/>
        </p:nvSpPr>
        <p:spPr>
          <a:xfrm>
            <a:off x="854326" y="4165180"/>
            <a:ext cx="8918708" cy="553998"/>
          </a:xfrm>
          <a:prstGeom prst="rect">
            <a:avLst/>
          </a:prstGeom>
          <a:noFill/>
        </p:spPr>
        <p:txBody>
          <a:bodyPr wrap="square" rtlCol="0">
            <a:spAutoFit/>
          </a:bodyPr>
          <a:lstStyle/>
          <a:p>
            <a:r>
              <a:rPr lang="en-US" sz="1600" b="1" noProof="0" dirty="0"/>
              <a:t>Argon-Green Technology line: </a:t>
            </a:r>
          </a:p>
          <a:p>
            <a:r>
              <a:rPr lang="en-US" sz="1400" noProof="0" dirty="0"/>
              <a:t>original argon wavelength – soft coagulation</a:t>
            </a:r>
          </a:p>
        </p:txBody>
      </p:sp>
      <p:pic>
        <p:nvPicPr>
          <p:cNvPr id="35" name="Picture 34" descr="A white feather in a green square with white text&#10;&#10;AI-generated content may be incorrect.">
            <a:extLst>
              <a:ext uri="{FF2B5EF4-FFF2-40B4-BE49-F238E27FC236}">
                <a16:creationId xmlns:a16="http://schemas.microsoft.com/office/drawing/2014/main" id="{D089CC7E-AE97-1E91-6117-EB9499B2FB9A}"/>
              </a:ext>
            </a:extLst>
          </p:cNvPr>
          <p:cNvPicPr>
            <a:picLocks noChangeAspect="1"/>
          </p:cNvPicPr>
          <p:nvPr/>
        </p:nvPicPr>
        <p:blipFill>
          <a:blip r:embed="rId8"/>
          <a:stretch>
            <a:fillRect/>
          </a:stretch>
        </p:blipFill>
        <p:spPr>
          <a:xfrm>
            <a:off x="-75670" y="4065215"/>
            <a:ext cx="3151860" cy="3151860"/>
          </a:xfrm>
          <a:prstGeom prst="rect">
            <a:avLst/>
          </a:prstGeom>
        </p:spPr>
      </p:pic>
      <p:pic>
        <p:nvPicPr>
          <p:cNvPr id="37" name="Picture 36" descr="A blue square with white text&#10;&#10;AI-generated content may be incorrect.">
            <a:extLst>
              <a:ext uri="{FF2B5EF4-FFF2-40B4-BE49-F238E27FC236}">
                <a16:creationId xmlns:a16="http://schemas.microsoft.com/office/drawing/2014/main" id="{136C0C92-3C53-48AB-E88B-3F316337E083}"/>
              </a:ext>
            </a:extLst>
          </p:cNvPr>
          <p:cNvPicPr>
            <a:picLocks noChangeAspect="1"/>
          </p:cNvPicPr>
          <p:nvPr/>
        </p:nvPicPr>
        <p:blipFill>
          <a:blip r:embed="rId9"/>
          <a:stretch>
            <a:fillRect/>
          </a:stretch>
        </p:blipFill>
        <p:spPr>
          <a:xfrm>
            <a:off x="477968" y="1814317"/>
            <a:ext cx="2044583" cy="2044583"/>
          </a:xfrm>
          <a:prstGeom prst="rect">
            <a:avLst/>
          </a:prstGeom>
        </p:spPr>
      </p:pic>
      <p:sp>
        <p:nvSpPr>
          <p:cNvPr id="4" name="Textfeld 3">
            <a:extLst>
              <a:ext uri="{FF2B5EF4-FFF2-40B4-BE49-F238E27FC236}">
                <a16:creationId xmlns:a16="http://schemas.microsoft.com/office/drawing/2014/main" id="{4D2B6FC1-F6F6-46AC-DBB5-68C9DBA9A56C}"/>
              </a:ext>
            </a:extLst>
          </p:cNvPr>
          <p:cNvSpPr txBox="1"/>
          <p:nvPr/>
        </p:nvSpPr>
        <p:spPr>
          <a:xfrm>
            <a:off x="3066139" y="3534527"/>
            <a:ext cx="1066800" cy="276999"/>
          </a:xfrm>
          <a:prstGeom prst="rect">
            <a:avLst/>
          </a:prstGeom>
          <a:noFill/>
        </p:spPr>
        <p:txBody>
          <a:bodyPr wrap="square" rtlCol="0">
            <a:spAutoFit/>
          </a:bodyPr>
          <a:lstStyle/>
          <a:p>
            <a:pPr algn="ctr"/>
            <a:r>
              <a:rPr lang="de-DE" sz="1200" dirty="0"/>
              <a:t>CITO 532</a:t>
            </a:r>
            <a:endParaRPr lang="en-US" sz="1200" dirty="0"/>
          </a:p>
        </p:txBody>
      </p:sp>
      <p:sp>
        <p:nvSpPr>
          <p:cNvPr id="5" name="Textfeld 4">
            <a:extLst>
              <a:ext uri="{FF2B5EF4-FFF2-40B4-BE49-F238E27FC236}">
                <a16:creationId xmlns:a16="http://schemas.microsoft.com/office/drawing/2014/main" id="{9225510B-403B-0C6B-FBB9-63CA0EFA21CF}"/>
              </a:ext>
            </a:extLst>
          </p:cNvPr>
          <p:cNvSpPr txBox="1"/>
          <p:nvPr/>
        </p:nvSpPr>
        <p:spPr>
          <a:xfrm>
            <a:off x="5983045" y="3531773"/>
            <a:ext cx="1066800" cy="276999"/>
          </a:xfrm>
          <a:prstGeom prst="rect">
            <a:avLst/>
          </a:prstGeom>
          <a:noFill/>
        </p:spPr>
        <p:txBody>
          <a:bodyPr wrap="square" rtlCol="0">
            <a:spAutoFit/>
          </a:bodyPr>
          <a:lstStyle/>
          <a:p>
            <a:pPr algn="ctr"/>
            <a:r>
              <a:rPr lang="de-DE" sz="1200" dirty="0"/>
              <a:t>COBRA</a:t>
            </a:r>
            <a:endParaRPr lang="en-US" sz="1200" dirty="0"/>
          </a:p>
        </p:txBody>
      </p:sp>
      <p:sp>
        <p:nvSpPr>
          <p:cNvPr id="6" name="Textfeld 5">
            <a:extLst>
              <a:ext uri="{FF2B5EF4-FFF2-40B4-BE49-F238E27FC236}">
                <a16:creationId xmlns:a16="http://schemas.microsoft.com/office/drawing/2014/main" id="{8CF79F3E-EE14-BE00-D8D5-8D287A5364AD}"/>
              </a:ext>
            </a:extLst>
          </p:cNvPr>
          <p:cNvSpPr txBox="1"/>
          <p:nvPr/>
        </p:nvSpPr>
        <p:spPr>
          <a:xfrm>
            <a:off x="8998334" y="3533526"/>
            <a:ext cx="1066800" cy="276999"/>
          </a:xfrm>
          <a:prstGeom prst="rect">
            <a:avLst/>
          </a:prstGeom>
          <a:noFill/>
        </p:spPr>
        <p:txBody>
          <a:bodyPr wrap="square" rtlCol="0">
            <a:spAutoFit/>
          </a:bodyPr>
          <a:lstStyle/>
          <a:p>
            <a:pPr algn="ctr"/>
            <a:r>
              <a:rPr lang="de-DE" sz="1200" dirty="0"/>
              <a:t>Q-LAS</a:t>
            </a:r>
            <a:endParaRPr lang="en-US" sz="1200" dirty="0"/>
          </a:p>
        </p:txBody>
      </p:sp>
      <p:sp>
        <p:nvSpPr>
          <p:cNvPr id="8" name="Textfeld 7">
            <a:extLst>
              <a:ext uri="{FF2B5EF4-FFF2-40B4-BE49-F238E27FC236}">
                <a16:creationId xmlns:a16="http://schemas.microsoft.com/office/drawing/2014/main" id="{D88E107C-004B-B21A-2124-B1A8D74CAEE8}"/>
              </a:ext>
            </a:extLst>
          </p:cNvPr>
          <p:cNvSpPr txBox="1"/>
          <p:nvPr/>
        </p:nvSpPr>
        <p:spPr>
          <a:xfrm>
            <a:off x="3709017" y="6365999"/>
            <a:ext cx="1066800" cy="276999"/>
          </a:xfrm>
          <a:prstGeom prst="rect">
            <a:avLst/>
          </a:prstGeom>
          <a:noFill/>
        </p:spPr>
        <p:txBody>
          <a:bodyPr wrap="square" rtlCol="0">
            <a:spAutoFit/>
          </a:bodyPr>
          <a:lstStyle/>
          <a:p>
            <a:pPr algn="ctr"/>
            <a:r>
              <a:rPr lang="de-DE" sz="1200" dirty="0"/>
              <a:t>FOX 514</a:t>
            </a:r>
            <a:endParaRPr lang="en-US" sz="1200" dirty="0"/>
          </a:p>
        </p:txBody>
      </p:sp>
      <p:sp>
        <p:nvSpPr>
          <p:cNvPr id="9" name="Textfeld 8">
            <a:extLst>
              <a:ext uri="{FF2B5EF4-FFF2-40B4-BE49-F238E27FC236}">
                <a16:creationId xmlns:a16="http://schemas.microsoft.com/office/drawing/2014/main" id="{315779D0-4588-6C1D-4F23-37F1675F023B}"/>
              </a:ext>
            </a:extLst>
          </p:cNvPr>
          <p:cNvSpPr txBox="1"/>
          <p:nvPr/>
        </p:nvSpPr>
        <p:spPr>
          <a:xfrm>
            <a:off x="6224968" y="6365998"/>
            <a:ext cx="1191217" cy="276999"/>
          </a:xfrm>
          <a:prstGeom prst="rect">
            <a:avLst/>
          </a:prstGeom>
          <a:noFill/>
        </p:spPr>
        <p:txBody>
          <a:bodyPr wrap="square" rtlCol="0">
            <a:spAutoFit/>
          </a:bodyPr>
          <a:lstStyle/>
          <a:p>
            <a:pPr algn="ctr"/>
            <a:r>
              <a:rPr lang="de-DE" sz="1200" dirty="0"/>
              <a:t>CLASSIC 514</a:t>
            </a:r>
            <a:endParaRPr lang="en-US" sz="1200" dirty="0"/>
          </a:p>
        </p:txBody>
      </p:sp>
    </p:spTree>
    <p:extLst>
      <p:ext uri="{BB962C8B-B14F-4D97-AF65-F5344CB8AC3E}">
        <p14:creationId xmlns:p14="http://schemas.microsoft.com/office/powerpoint/2010/main" val="3504563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05725-A17D-B8C2-FE85-87372D6654F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F863FF7-1891-2121-B14F-7C73F311F3AC}"/>
              </a:ext>
            </a:extLst>
          </p:cNvPr>
          <p:cNvSpPr>
            <a:spLocks noGrp="1"/>
          </p:cNvSpPr>
          <p:nvPr>
            <p:ph type="body" sz="quarter" idx="10"/>
          </p:nvPr>
        </p:nvSpPr>
        <p:spPr/>
        <p:txBody>
          <a:bodyPr/>
          <a:lstStyle/>
          <a:p>
            <a:r>
              <a:rPr lang="en-US" noProof="0" dirty="0"/>
              <a:t>Marketing Portal</a:t>
            </a:r>
          </a:p>
        </p:txBody>
      </p:sp>
      <p:sp>
        <p:nvSpPr>
          <p:cNvPr id="6" name="Titel 5">
            <a:extLst>
              <a:ext uri="{FF2B5EF4-FFF2-40B4-BE49-F238E27FC236}">
                <a16:creationId xmlns:a16="http://schemas.microsoft.com/office/drawing/2014/main" id="{57B3D345-36A0-A430-3DD3-30D2FD39E8BA}"/>
              </a:ext>
            </a:extLst>
          </p:cNvPr>
          <p:cNvSpPr>
            <a:spLocks noGrp="1"/>
          </p:cNvSpPr>
          <p:nvPr>
            <p:ph type="title"/>
          </p:nvPr>
        </p:nvSpPr>
        <p:spPr/>
        <p:txBody>
          <a:bodyPr/>
          <a:lstStyle/>
          <a:p>
            <a:r>
              <a:rPr lang="en-US" noProof="0" dirty="0"/>
              <a:t>A.R.C. Laser </a:t>
            </a:r>
          </a:p>
        </p:txBody>
      </p:sp>
      <p:pic>
        <p:nvPicPr>
          <p:cNvPr id="4" name="Grafik 3">
            <a:extLst>
              <a:ext uri="{FF2B5EF4-FFF2-40B4-BE49-F238E27FC236}">
                <a16:creationId xmlns:a16="http://schemas.microsoft.com/office/drawing/2014/main" id="{E9E90BC2-CF95-CBB5-2C00-FFD223EEB703}"/>
              </a:ext>
            </a:extLst>
          </p:cNvPr>
          <p:cNvPicPr>
            <a:picLocks noChangeAspect="1"/>
          </p:cNvPicPr>
          <p:nvPr/>
        </p:nvPicPr>
        <p:blipFill>
          <a:blip r:embed="rId3"/>
          <a:stretch>
            <a:fillRect/>
          </a:stretch>
        </p:blipFill>
        <p:spPr>
          <a:xfrm>
            <a:off x="768097" y="1254159"/>
            <a:ext cx="9683496" cy="5008935"/>
          </a:xfrm>
          <a:prstGeom prst="rect">
            <a:avLst/>
          </a:prstGeom>
        </p:spPr>
      </p:pic>
      <p:sp>
        <p:nvSpPr>
          <p:cNvPr id="8" name="Textfeld 7">
            <a:extLst>
              <a:ext uri="{FF2B5EF4-FFF2-40B4-BE49-F238E27FC236}">
                <a16:creationId xmlns:a16="http://schemas.microsoft.com/office/drawing/2014/main" id="{DFDBB3AB-7382-BE5F-0015-FC27C038DDBA}"/>
              </a:ext>
            </a:extLst>
          </p:cNvPr>
          <p:cNvSpPr txBox="1"/>
          <p:nvPr/>
        </p:nvSpPr>
        <p:spPr>
          <a:xfrm>
            <a:off x="768097" y="6387767"/>
            <a:ext cx="6167628" cy="261610"/>
          </a:xfrm>
          <a:prstGeom prst="rect">
            <a:avLst/>
          </a:prstGeom>
          <a:noFill/>
        </p:spPr>
        <p:txBody>
          <a:bodyPr wrap="square">
            <a:spAutoFit/>
          </a:bodyPr>
          <a:lstStyle/>
          <a:p>
            <a:r>
              <a:rPr lang="en-US" sz="1100" noProof="0" dirty="0"/>
              <a:t>https://marketing.arclaser.com/</a:t>
            </a:r>
          </a:p>
        </p:txBody>
      </p:sp>
    </p:spTree>
    <p:extLst>
      <p:ext uri="{BB962C8B-B14F-4D97-AF65-F5344CB8AC3E}">
        <p14:creationId xmlns:p14="http://schemas.microsoft.com/office/powerpoint/2010/main" val="279307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A097B-2E31-B6E2-FA2E-01CFCC892B2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EEDD35B-787C-01D2-0719-4FBB24127AB3}"/>
              </a:ext>
            </a:extLst>
          </p:cNvPr>
          <p:cNvSpPr>
            <a:spLocks noGrp="1"/>
          </p:cNvSpPr>
          <p:nvPr>
            <p:ph type="body" sz="quarter" idx="10"/>
          </p:nvPr>
        </p:nvSpPr>
        <p:spPr/>
        <p:txBody>
          <a:bodyPr/>
          <a:lstStyle/>
          <a:p>
            <a:r>
              <a:rPr lang="en-US" noProof="0" dirty="0"/>
              <a:t>Partner Area</a:t>
            </a:r>
          </a:p>
        </p:txBody>
      </p:sp>
      <p:sp>
        <p:nvSpPr>
          <p:cNvPr id="6" name="Titel 5">
            <a:extLst>
              <a:ext uri="{FF2B5EF4-FFF2-40B4-BE49-F238E27FC236}">
                <a16:creationId xmlns:a16="http://schemas.microsoft.com/office/drawing/2014/main" id="{8A9A70CF-1335-7871-C1A6-5AA968B4BC69}"/>
              </a:ext>
            </a:extLst>
          </p:cNvPr>
          <p:cNvSpPr>
            <a:spLocks noGrp="1"/>
          </p:cNvSpPr>
          <p:nvPr>
            <p:ph type="title"/>
          </p:nvPr>
        </p:nvSpPr>
        <p:spPr/>
        <p:txBody>
          <a:bodyPr/>
          <a:lstStyle/>
          <a:p>
            <a:r>
              <a:rPr lang="en-US" noProof="0" dirty="0"/>
              <a:t>A.R.C. Laser </a:t>
            </a:r>
          </a:p>
        </p:txBody>
      </p:sp>
      <p:sp>
        <p:nvSpPr>
          <p:cNvPr id="8" name="Textfeld 7">
            <a:extLst>
              <a:ext uri="{FF2B5EF4-FFF2-40B4-BE49-F238E27FC236}">
                <a16:creationId xmlns:a16="http://schemas.microsoft.com/office/drawing/2014/main" id="{3D5E1675-BD96-891C-CD20-306AF4751F8D}"/>
              </a:ext>
            </a:extLst>
          </p:cNvPr>
          <p:cNvSpPr txBox="1"/>
          <p:nvPr/>
        </p:nvSpPr>
        <p:spPr>
          <a:xfrm>
            <a:off x="768097" y="6387767"/>
            <a:ext cx="6167628" cy="261610"/>
          </a:xfrm>
          <a:prstGeom prst="rect">
            <a:avLst/>
          </a:prstGeom>
          <a:noFill/>
        </p:spPr>
        <p:txBody>
          <a:bodyPr wrap="square">
            <a:spAutoFit/>
          </a:bodyPr>
          <a:lstStyle/>
          <a:p>
            <a:r>
              <a:rPr lang="en-US" sz="1100" noProof="0" dirty="0"/>
              <a:t>https://intern.arclaser.com/</a:t>
            </a:r>
          </a:p>
        </p:txBody>
      </p:sp>
      <p:pic>
        <p:nvPicPr>
          <p:cNvPr id="3" name="Bild 1" descr="internarclasercom  ARC Lasertechnik  Interner Bereich  Mozilla Firefox">
            <a:extLst>
              <a:ext uri="{FF2B5EF4-FFF2-40B4-BE49-F238E27FC236}">
                <a16:creationId xmlns:a16="http://schemas.microsoft.com/office/drawing/2014/main" id="{28927682-D94F-82D9-7BDC-9470DD815B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97" y="1169163"/>
            <a:ext cx="7444386" cy="5080808"/>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034E706E-32EC-B5C5-32AF-16E729A08AA6}"/>
              </a:ext>
            </a:extLst>
          </p:cNvPr>
          <p:cNvPicPr>
            <a:picLocks noChangeAspect="1"/>
          </p:cNvPicPr>
          <p:nvPr/>
        </p:nvPicPr>
        <p:blipFill>
          <a:blip r:embed="rId4"/>
          <a:stretch>
            <a:fillRect/>
          </a:stretch>
        </p:blipFill>
        <p:spPr>
          <a:xfrm rot="749461">
            <a:off x="8492720" y="1383037"/>
            <a:ext cx="2420720" cy="2361119"/>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0D36BB38-CDE8-9F4B-D5AE-8CAF59FC6E58}"/>
              </a:ext>
            </a:extLst>
          </p:cNvPr>
          <p:cNvPicPr>
            <a:picLocks noChangeAspect="1"/>
          </p:cNvPicPr>
          <p:nvPr/>
        </p:nvPicPr>
        <p:blipFill>
          <a:blip r:embed="rId5"/>
          <a:stretch>
            <a:fillRect/>
          </a:stretch>
        </p:blipFill>
        <p:spPr>
          <a:xfrm rot="315082">
            <a:off x="4555177" y="3891401"/>
            <a:ext cx="6847985" cy="2401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5648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Fenster, Architektur, Eigentum, Fassade enthält.&#10;&#10;Automatisch generierte Beschreibung">
            <a:extLst>
              <a:ext uri="{FF2B5EF4-FFF2-40B4-BE49-F238E27FC236}">
                <a16:creationId xmlns:a16="http://schemas.microsoft.com/office/drawing/2014/main" id="{760D0927-F1A6-777C-19D3-F061EE699133}"/>
              </a:ext>
            </a:extLst>
          </p:cNvPr>
          <p:cNvPicPr>
            <a:picLocks noChangeAspect="1"/>
          </p:cNvPicPr>
          <p:nvPr/>
        </p:nvPicPr>
        <p:blipFill>
          <a:blip r:embed="rId2"/>
          <a:stretch>
            <a:fillRect/>
          </a:stretch>
        </p:blipFill>
        <p:spPr>
          <a:xfrm>
            <a:off x="-687598" y="-503676"/>
            <a:ext cx="13567195" cy="9112964"/>
          </a:xfrm>
          <a:prstGeom prst="rect">
            <a:avLst/>
          </a:prstGeom>
        </p:spPr>
      </p:pic>
    </p:spTree>
    <p:extLst>
      <p:ext uri="{BB962C8B-B14F-4D97-AF65-F5344CB8AC3E}">
        <p14:creationId xmlns:p14="http://schemas.microsoft.com/office/powerpoint/2010/main" val="2964668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D9105-C5A6-2CE0-393B-A3F2AA93C749}"/>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551C1AD-6079-51F8-411C-1737BE7FAFD6}"/>
              </a:ext>
            </a:extLst>
          </p:cNvPr>
          <p:cNvSpPr/>
          <p:nvPr/>
        </p:nvSpPr>
        <p:spPr>
          <a:xfrm>
            <a:off x="389714" y="1687897"/>
            <a:ext cx="11383766" cy="2592702"/>
          </a:xfrm>
          <a:prstGeom prst="roundRect">
            <a:avLst>
              <a:gd name="adj" fmla="val 3512"/>
            </a:avLst>
          </a:prstGeom>
          <a:solidFill>
            <a:schemeClr val="accent3">
              <a:lumMod val="60000"/>
              <a:lumOff val="40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ext Placeholder 1">
            <a:extLst>
              <a:ext uri="{FF2B5EF4-FFF2-40B4-BE49-F238E27FC236}">
                <a16:creationId xmlns:a16="http://schemas.microsoft.com/office/drawing/2014/main" id="{2B765A4E-B0C1-8CB0-AC35-420929F59759}"/>
              </a:ext>
            </a:extLst>
          </p:cNvPr>
          <p:cNvSpPr>
            <a:spLocks noGrp="1"/>
          </p:cNvSpPr>
          <p:nvPr>
            <p:ph type="body" sz="quarter" idx="10"/>
          </p:nvPr>
        </p:nvSpPr>
        <p:spPr/>
        <p:txBody>
          <a:bodyPr/>
          <a:lstStyle/>
          <a:p>
            <a:r>
              <a:rPr lang="en-US" noProof="0" dirty="0"/>
              <a:t>Overview</a:t>
            </a:r>
          </a:p>
        </p:txBody>
      </p:sp>
      <p:sp>
        <p:nvSpPr>
          <p:cNvPr id="3" name="Title 2">
            <a:extLst>
              <a:ext uri="{FF2B5EF4-FFF2-40B4-BE49-F238E27FC236}">
                <a16:creationId xmlns:a16="http://schemas.microsoft.com/office/drawing/2014/main" id="{35F0795A-B4B7-BC87-3518-1CD759E27698}"/>
              </a:ext>
            </a:extLst>
          </p:cNvPr>
          <p:cNvSpPr>
            <a:spLocks noGrp="1"/>
          </p:cNvSpPr>
          <p:nvPr>
            <p:ph type="title"/>
          </p:nvPr>
        </p:nvSpPr>
        <p:spPr/>
        <p:txBody>
          <a:bodyPr/>
          <a:lstStyle/>
          <a:p>
            <a:r>
              <a:rPr lang="en-US" noProof="0" dirty="0"/>
              <a:t>A.R.C. Laser Product Portfolio Ophthalmology</a:t>
            </a:r>
          </a:p>
        </p:txBody>
      </p:sp>
      <p:pic>
        <p:nvPicPr>
          <p:cNvPr id="4" name="Grafik 7" descr="Ein Bild, das Text, Gerät, Elektronisches Gerät, Elektronik enthält.&#10;&#10;Automatisch generierte Beschreibung">
            <a:extLst>
              <a:ext uri="{FF2B5EF4-FFF2-40B4-BE49-F238E27FC236}">
                <a16:creationId xmlns:a16="http://schemas.microsoft.com/office/drawing/2014/main" id="{DA207CAC-D53B-0B1B-BFD7-B2A367904E5E}"/>
              </a:ext>
            </a:extLst>
          </p:cNvPr>
          <p:cNvPicPr>
            <a:picLocks noChangeAspect="1"/>
          </p:cNvPicPr>
          <p:nvPr/>
        </p:nvPicPr>
        <p:blipFill>
          <a:blip r:embed="rId2"/>
          <a:stretch>
            <a:fillRect/>
          </a:stretch>
        </p:blipFill>
        <p:spPr>
          <a:xfrm>
            <a:off x="3891412" y="1749093"/>
            <a:ext cx="2334960" cy="2470309"/>
          </a:xfrm>
          <a:prstGeom prst="rect">
            <a:avLst/>
          </a:prstGeom>
        </p:spPr>
      </p:pic>
      <p:pic>
        <p:nvPicPr>
          <p:cNvPr id="9" name="Grafik 4" descr="Ein Bild, das Elektronik, Elektronisches Gerät, Gerät, Multimedia enthält.&#10;&#10;Automatisch generierte Beschreibung">
            <a:extLst>
              <a:ext uri="{FF2B5EF4-FFF2-40B4-BE49-F238E27FC236}">
                <a16:creationId xmlns:a16="http://schemas.microsoft.com/office/drawing/2014/main" id="{9BD3F675-5470-A990-C203-3AEF0916F8FC}"/>
              </a:ext>
            </a:extLst>
          </p:cNvPr>
          <p:cNvPicPr>
            <a:picLocks noChangeAspect="1"/>
          </p:cNvPicPr>
          <p:nvPr/>
        </p:nvPicPr>
        <p:blipFill>
          <a:blip r:embed="rId3"/>
          <a:stretch>
            <a:fillRect/>
          </a:stretch>
        </p:blipFill>
        <p:spPr>
          <a:xfrm>
            <a:off x="6759772" y="1366272"/>
            <a:ext cx="4585398" cy="2976257"/>
          </a:xfrm>
          <a:prstGeom prst="rect">
            <a:avLst/>
          </a:prstGeom>
        </p:spPr>
      </p:pic>
      <p:sp>
        <p:nvSpPr>
          <p:cNvPr id="12" name="TextBox 11">
            <a:extLst>
              <a:ext uri="{FF2B5EF4-FFF2-40B4-BE49-F238E27FC236}">
                <a16:creationId xmlns:a16="http://schemas.microsoft.com/office/drawing/2014/main" id="{8FA8D302-26ED-EED8-73F1-B60D127B35E7}"/>
              </a:ext>
            </a:extLst>
          </p:cNvPr>
          <p:cNvSpPr txBox="1"/>
          <p:nvPr/>
        </p:nvSpPr>
        <p:spPr>
          <a:xfrm>
            <a:off x="725582" y="1876100"/>
            <a:ext cx="8918708" cy="553998"/>
          </a:xfrm>
          <a:prstGeom prst="rect">
            <a:avLst/>
          </a:prstGeom>
          <a:noFill/>
        </p:spPr>
        <p:txBody>
          <a:bodyPr wrap="square" rtlCol="0">
            <a:spAutoFit/>
          </a:bodyPr>
          <a:lstStyle/>
          <a:p>
            <a:r>
              <a:rPr lang="en-US" sz="1600" b="1" noProof="0" dirty="0" err="1"/>
              <a:t>UniTech</a:t>
            </a:r>
            <a:r>
              <a:rPr lang="en-US" sz="1600" b="1" noProof="0" dirty="0"/>
              <a:t> line: </a:t>
            </a:r>
          </a:p>
          <a:p>
            <a:r>
              <a:rPr lang="en-US" sz="1400" noProof="0" dirty="0"/>
              <a:t>Unique – innovative</a:t>
            </a:r>
          </a:p>
        </p:txBody>
      </p:sp>
      <p:pic>
        <p:nvPicPr>
          <p:cNvPr id="14" name="Picture 13" descr="A blue and black logo&#10;&#10;AI-generated content may be incorrect.">
            <a:extLst>
              <a:ext uri="{FF2B5EF4-FFF2-40B4-BE49-F238E27FC236}">
                <a16:creationId xmlns:a16="http://schemas.microsoft.com/office/drawing/2014/main" id="{DC334A01-E721-8212-A4F3-0C1E5AC798AB}"/>
              </a:ext>
            </a:extLst>
          </p:cNvPr>
          <p:cNvPicPr>
            <a:picLocks noChangeAspect="1"/>
          </p:cNvPicPr>
          <p:nvPr/>
        </p:nvPicPr>
        <p:blipFill>
          <a:blip r:embed="rId4"/>
          <a:stretch>
            <a:fillRect/>
          </a:stretch>
        </p:blipFill>
        <p:spPr>
          <a:xfrm>
            <a:off x="846307" y="2690286"/>
            <a:ext cx="1234087" cy="738714"/>
          </a:xfrm>
          <a:prstGeom prst="rect">
            <a:avLst/>
          </a:prstGeom>
        </p:spPr>
      </p:pic>
      <p:sp>
        <p:nvSpPr>
          <p:cNvPr id="5" name="Textfeld 4">
            <a:extLst>
              <a:ext uri="{FF2B5EF4-FFF2-40B4-BE49-F238E27FC236}">
                <a16:creationId xmlns:a16="http://schemas.microsoft.com/office/drawing/2014/main" id="{2F91D36A-DA0D-6BDF-D243-87E990CBA67F}"/>
              </a:ext>
            </a:extLst>
          </p:cNvPr>
          <p:cNvSpPr txBox="1"/>
          <p:nvPr/>
        </p:nvSpPr>
        <p:spPr>
          <a:xfrm>
            <a:off x="3358012" y="4003599"/>
            <a:ext cx="1066800" cy="276999"/>
          </a:xfrm>
          <a:prstGeom prst="rect">
            <a:avLst/>
          </a:prstGeom>
          <a:noFill/>
        </p:spPr>
        <p:txBody>
          <a:bodyPr wrap="square" rtlCol="0">
            <a:spAutoFit/>
          </a:bodyPr>
          <a:lstStyle/>
          <a:p>
            <a:pPr algn="ctr"/>
            <a:r>
              <a:rPr lang="de-DE" sz="1200" dirty="0"/>
              <a:t>FOX IV 810</a:t>
            </a:r>
            <a:endParaRPr lang="en-US" sz="1200" dirty="0"/>
          </a:p>
        </p:txBody>
      </p:sp>
      <p:sp>
        <p:nvSpPr>
          <p:cNvPr id="6" name="Textfeld 5">
            <a:extLst>
              <a:ext uri="{FF2B5EF4-FFF2-40B4-BE49-F238E27FC236}">
                <a16:creationId xmlns:a16="http://schemas.microsoft.com/office/drawing/2014/main" id="{6250FA2F-9991-09DB-D059-1244028F1F1C}"/>
              </a:ext>
            </a:extLst>
          </p:cNvPr>
          <p:cNvSpPr txBox="1"/>
          <p:nvPr/>
        </p:nvSpPr>
        <p:spPr>
          <a:xfrm>
            <a:off x="6248402" y="4003599"/>
            <a:ext cx="1518788" cy="276999"/>
          </a:xfrm>
          <a:prstGeom prst="rect">
            <a:avLst/>
          </a:prstGeom>
          <a:noFill/>
        </p:spPr>
        <p:txBody>
          <a:bodyPr wrap="square" rtlCol="0">
            <a:spAutoFit/>
          </a:bodyPr>
          <a:lstStyle/>
          <a:p>
            <a:pPr algn="ctr"/>
            <a:r>
              <a:rPr lang="de-DE" sz="1200" dirty="0"/>
              <a:t>CETUS NanoLaser</a:t>
            </a:r>
            <a:endParaRPr lang="en-US" sz="1200" dirty="0"/>
          </a:p>
        </p:txBody>
      </p:sp>
    </p:spTree>
    <p:extLst>
      <p:ext uri="{BB962C8B-B14F-4D97-AF65-F5344CB8AC3E}">
        <p14:creationId xmlns:p14="http://schemas.microsoft.com/office/powerpoint/2010/main" val="42418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E3FD7E9-7B5B-54B6-5A47-7AB38531C267}"/>
              </a:ext>
            </a:extLst>
          </p:cNvPr>
          <p:cNvSpPr>
            <a:spLocks noGrp="1"/>
          </p:cNvSpPr>
          <p:nvPr>
            <p:ph type="body" sz="quarter" idx="10"/>
          </p:nvPr>
        </p:nvSpPr>
        <p:spPr/>
        <p:txBody>
          <a:bodyPr/>
          <a:lstStyle/>
          <a:p>
            <a:r>
              <a:rPr lang="en-US" noProof="0" dirty="0"/>
              <a:t>Q-LAS D – N</a:t>
            </a:r>
            <a:r>
              <a:rPr lang="en-US" sz="2000" noProof="0" dirty="0"/>
              <a:t>D</a:t>
            </a:r>
            <a:r>
              <a:rPr lang="en-US" noProof="0" dirty="0"/>
              <a:t>:YAG LASER</a:t>
            </a:r>
          </a:p>
        </p:txBody>
      </p:sp>
      <p:sp>
        <p:nvSpPr>
          <p:cNvPr id="3" name="Titel 2">
            <a:extLst>
              <a:ext uri="{FF2B5EF4-FFF2-40B4-BE49-F238E27FC236}">
                <a16:creationId xmlns:a16="http://schemas.microsoft.com/office/drawing/2014/main" id="{2BE72F1B-992C-7A7D-5313-113144EE5EF7}"/>
              </a:ext>
            </a:extLst>
          </p:cNvPr>
          <p:cNvSpPr>
            <a:spLocks noGrp="1"/>
          </p:cNvSpPr>
          <p:nvPr>
            <p:ph type="title"/>
          </p:nvPr>
        </p:nvSpPr>
        <p:spPr/>
        <p:txBody>
          <a:bodyPr/>
          <a:lstStyle/>
          <a:p>
            <a:r>
              <a:rPr lang="en-US" noProof="0" dirty="0"/>
              <a:t>EFFICIENCY | </a:t>
            </a:r>
            <a:r>
              <a:rPr lang="en-US" dirty="0"/>
              <a:t>SPEED </a:t>
            </a:r>
            <a:r>
              <a:rPr lang="en-US" noProof="0" dirty="0"/>
              <a:t>| </a:t>
            </a:r>
            <a:r>
              <a:rPr lang="en-US" dirty="0"/>
              <a:t>RELIABILITY</a:t>
            </a:r>
            <a:endParaRPr lang="en-US" noProof="0" dirty="0"/>
          </a:p>
        </p:txBody>
      </p:sp>
      <p:grpSp>
        <p:nvGrpSpPr>
          <p:cNvPr id="8" name="Gruppieren 7">
            <a:extLst>
              <a:ext uri="{FF2B5EF4-FFF2-40B4-BE49-F238E27FC236}">
                <a16:creationId xmlns:a16="http://schemas.microsoft.com/office/drawing/2014/main" id="{878E4B32-FEC5-AE60-94E9-674189387963}"/>
              </a:ext>
            </a:extLst>
          </p:cNvPr>
          <p:cNvGrpSpPr/>
          <p:nvPr/>
        </p:nvGrpSpPr>
        <p:grpSpPr>
          <a:xfrm>
            <a:off x="5511800" y="1266431"/>
            <a:ext cx="6375400" cy="4867275"/>
            <a:chOff x="6096000" y="1266431"/>
            <a:chExt cx="6375400" cy="4867275"/>
          </a:xfrm>
        </p:grpSpPr>
        <p:sp>
          <p:nvSpPr>
            <p:cNvPr id="6" name="Rechteck: abgerundete Ecken 5">
              <a:extLst>
                <a:ext uri="{FF2B5EF4-FFF2-40B4-BE49-F238E27FC236}">
                  <a16:creationId xmlns:a16="http://schemas.microsoft.com/office/drawing/2014/main" id="{836BD5A4-8E50-7E02-6D11-C689148C3608}"/>
                </a:ext>
              </a:extLst>
            </p:cNvPr>
            <p:cNvSpPr/>
            <p:nvPr/>
          </p:nvSpPr>
          <p:spPr>
            <a:xfrm>
              <a:off x="10042987" y="2695548"/>
              <a:ext cx="2212513"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 CAPSULOTOMY </a:t>
              </a:r>
            </a:p>
          </p:txBody>
        </p:sp>
        <p:sp>
          <p:nvSpPr>
            <p:cNvPr id="7" name="Rechteck: abgerundete Ecken 6">
              <a:extLst>
                <a:ext uri="{FF2B5EF4-FFF2-40B4-BE49-F238E27FC236}">
                  <a16:creationId xmlns:a16="http://schemas.microsoft.com/office/drawing/2014/main" id="{F53432FC-024C-BBA5-D548-AF0834D43F56}"/>
                </a:ext>
              </a:extLst>
            </p:cNvPr>
            <p:cNvSpPr/>
            <p:nvPr/>
          </p:nvSpPr>
          <p:spPr>
            <a:xfrm>
              <a:off x="10042987" y="3224223"/>
              <a:ext cx="2428413"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 IRIDOTOMY </a:t>
              </a:r>
            </a:p>
          </p:txBody>
        </p:sp>
        <p:pic>
          <p:nvPicPr>
            <p:cNvPr id="5" name="Grafik 4" descr="Ein Bild, das Maschine, Forschungsinstrument, Werkzeug, Mikroskop enthält.&#10;&#10;Automatisch generierte Beschreibung">
              <a:extLst>
                <a:ext uri="{FF2B5EF4-FFF2-40B4-BE49-F238E27FC236}">
                  <a16:creationId xmlns:a16="http://schemas.microsoft.com/office/drawing/2014/main" id="{05457D78-7759-8A24-1B53-9E91A42B5223}"/>
                </a:ext>
              </a:extLst>
            </p:cNvPr>
            <p:cNvPicPr>
              <a:picLocks noChangeAspect="1"/>
            </p:cNvPicPr>
            <p:nvPr/>
          </p:nvPicPr>
          <p:blipFill>
            <a:blip r:embed="rId3"/>
            <a:stretch>
              <a:fillRect/>
            </a:stretch>
          </p:blipFill>
          <p:spPr>
            <a:xfrm>
              <a:off x="6096000" y="1266431"/>
              <a:ext cx="4648200" cy="4867275"/>
            </a:xfrm>
            <a:prstGeom prst="rect">
              <a:avLst/>
            </a:prstGeom>
          </p:spPr>
        </p:pic>
      </p:grpSp>
      <p:pic>
        <p:nvPicPr>
          <p:cNvPr id="4" name="Grafik 3" descr="Ein Bild, das Text, Schrift, Kreis, Ball enthält.&#10;&#10;Automatisch generierte Beschreibung">
            <a:extLst>
              <a:ext uri="{FF2B5EF4-FFF2-40B4-BE49-F238E27FC236}">
                <a16:creationId xmlns:a16="http://schemas.microsoft.com/office/drawing/2014/main" id="{B7646063-F1EF-5AD0-B91A-D9F2E05DCF3A}"/>
              </a:ext>
            </a:extLst>
          </p:cNvPr>
          <p:cNvPicPr>
            <a:picLocks noChangeAspect="1"/>
          </p:cNvPicPr>
          <p:nvPr/>
        </p:nvPicPr>
        <p:blipFill>
          <a:blip r:embed="rId4"/>
          <a:stretch>
            <a:fillRect/>
          </a:stretch>
        </p:blipFill>
        <p:spPr>
          <a:xfrm>
            <a:off x="9259529" y="5636627"/>
            <a:ext cx="762354" cy="636903"/>
          </a:xfrm>
          <a:prstGeom prst="rect">
            <a:avLst/>
          </a:prstGeom>
        </p:spPr>
      </p:pic>
      <p:sp>
        <p:nvSpPr>
          <p:cNvPr id="9" name="Textfeld 8">
            <a:extLst>
              <a:ext uri="{FF2B5EF4-FFF2-40B4-BE49-F238E27FC236}">
                <a16:creationId xmlns:a16="http://schemas.microsoft.com/office/drawing/2014/main" id="{07D6EE5F-F336-590E-674A-F1AF0EA6589C}"/>
              </a:ext>
            </a:extLst>
          </p:cNvPr>
          <p:cNvSpPr txBox="1"/>
          <p:nvPr/>
        </p:nvSpPr>
        <p:spPr>
          <a:xfrm>
            <a:off x="411956" y="1473339"/>
            <a:ext cx="5596958" cy="4112408"/>
          </a:xfrm>
          <a:prstGeom prst="rect">
            <a:avLst/>
          </a:prstGeom>
          <a:noFill/>
        </p:spPr>
        <p:txBody>
          <a:bodyPr wrap="square">
            <a:spAutoFit/>
          </a:bodyPr>
          <a:lstStyle/>
          <a:p>
            <a:pPr marL="285750" indent="-285750">
              <a:lnSpc>
                <a:spcPct val="150000"/>
              </a:lnSpc>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High efficiency + great pulse-to-pulse stability</a:t>
            </a:r>
          </a:p>
          <a:p>
            <a:pPr marL="285750" indent="-285750">
              <a:lnSpc>
                <a:spcPct val="150000"/>
              </a:lnSpc>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Repetition rate up to 4 Hz – independent of burst mode</a:t>
            </a:r>
          </a:p>
          <a:p>
            <a:pPr marL="285750" indent="-285750">
              <a:lnSpc>
                <a:spcPct val="150000"/>
              </a:lnSpc>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Head-up display</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Dual hand control</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Tiltable control panel</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Dual-spot aiming beam technology</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Posterior focus-shift </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Continuous energy adjustment</a:t>
            </a:r>
          </a:p>
          <a:p>
            <a:pPr>
              <a:lnSpc>
                <a:spcPct val="150000"/>
              </a:lnSpc>
            </a:pPr>
            <a:r>
              <a:rPr lang="en-US" sz="1600" noProof="0" dirty="0">
                <a:solidFill>
                  <a:schemeClr val="accent1">
                    <a:lumMod val="50000"/>
                  </a:schemeClr>
                </a:solidFill>
                <a:latin typeface="+mj-lt"/>
                <a:sym typeface="Wingdings" panose="05000000000000000000" pitchFamily="2" charset="2"/>
              </a:rPr>
              <a:t>       0,5 – 10 </a:t>
            </a:r>
            <a:r>
              <a:rPr lang="en-US" sz="1600" noProof="0" dirty="0" err="1">
                <a:solidFill>
                  <a:schemeClr val="accent1">
                    <a:lumMod val="50000"/>
                  </a:schemeClr>
                </a:solidFill>
                <a:latin typeface="+mj-lt"/>
                <a:sym typeface="Wingdings" panose="05000000000000000000" pitchFamily="2" charset="2"/>
              </a:rPr>
              <a:t>mJ</a:t>
            </a:r>
            <a:endParaRPr lang="en-US" sz="1600" noProof="0" dirty="0">
              <a:solidFill>
                <a:schemeClr val="accent1">
                  <a:lumMod val="50000"/>
                </a:schemeClr>
              </a:solidFill>
              <a:latin typeface="+mj-lt"/>
              <a:sym typeface="Wingdings" panose="05000000000000000000" pitchFamily="2" charset="2"/>
            </a:endParaRP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Triple burst-mode </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Pulse and energy counter</a:t>
            </a:r>
          </a:p>
        </p:txBody>
      </p:sp>
      <p:pic>
        <p:nvPicPr>
          <p:cNvPr id="11" name="Picture 10" descr="A blue square with white text&#10;&#10;AI-generated content may be incorrect.">
            <a:extLst>
              <a:ext uri="{FF2B5EF4-FFF2-40B4-BE49-F238E27FC236}">
                <a16:creationId xmlns:a16="http://schemas.microsoft.com/office/drawing/2014/main" id="{616DD0B7-DDB6-8792-D15E-E86685AB9F89}"/>
              </a:ext>
            </a:extLst>
          </p:cNvPr>
          <p:cNvPicPr>
            <a:picLocks noChangeAspect="1"/>
          </p:cNvPicPr>
          <p:nvPr/>
        </p:nvPicPr>
        <p:blipFill>
          <a:blip r:embed="rId5"/>
          <a:stretch>
            <a:fillRect/>
          </a:stretch>
        </p:blipFill>
        <p:spPr>
          <a:xfrm>
            <a:off x="10646120" y="5235191"/>
            <a:ext cx="1708886" cy="1708886"/>
          </a:xfrm>
          <a:prstGeom prst="rect">
            <a:avLst/>
          </a:prstGeom>
        </p:spPr>
      </p:pic>
      <p:sp>
        <p:nvSpPr>
          <p:cNvPr id="10" name="TextBox 9">
            <a:extLst>
              <a:ext uri="{FF2B5EF4-FFF2-40B4-BE49-F238E27FC236}">
                <a16:creationId xmlns:a16="http://schemas.microsoft.com/office/drawing/2014/main" id="{99649719-7D00-0B62-5F0D-2F0D4CE7C4F4}"/>
              </a:ext>
            </a:extLst>
          </p:cNvPr>
          <p:cNvSpPr txBox="1"/>
          <p:nvPr/>
        </p:nvSpPr>
        <p:spPr>
          <a:xfrm rot="20738488">
            <a:off x="10385507" y="4714328"/>
            <a:ext cx="1903828" cy="769441"/>
          </a:xfrm>
          <a:prstGeom prst="rect">
            <a:avLst/>
          </a:prstGeom>
          <a:noFill/>
        </p:spPr>
        <p:txBody>
          <a:bodyPr wrap="square" rtlCol="0">
            <a:spAutoFit/>
          </a:bodyPr>
          <a:lstStyle/>
          <a:p>
            <a:r>
              <a:rPr lang="en-US" sz="4400" noProof="0" dirty="0">
                <a:latin typeface="Ink Free" panose="03080402000500000000" pitchFamily="66" charset="0"/>
              </a:rPr>
              <a:t>NEW!</a:t>
            </a:r>
          </a:p>
        </p:txBody>
      </p:sp>
    </p:spTree>
    <p:extLst>
      <p:ext uri="{BB962C8B-B14F-4D97-AF65-F5344CB8AC3E}">
        <p14:creationId xmlns:p14="http://schemas.microsoft.com/office/powerpoint/2010/main" val="3025087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49238F8-B42F-094E-9845-81286F10530A}"/>
              </a:ext>
            </a:extLst>
          </p:cNvPr>
          <p:cNvSpPr>
            <a:spLocks noGrp="1"/>
          </p:cNvSpPr>
          <p:nvPr>
            <p:ph type="body" sz="quarter" idx="10"/>
          </p:nvPr>
        </p:nvSpPr>
        <p:spPr/>
        <p:txBody>
          <a:bodyPr/>
          <a:lstStyle/>
          <a:p>
            <a:r>
              <a:rPr lang="en-US" noProof="0" dirty="0"/>
              <a:t>CITO - SLT-LASER</a:t>
            </a:r>
          </a:p>
        </p:txBody>
      </p:sp>
      <p:sp>
        <p:nvSpPr>
          <p:cNvPr id="3" name="Titel 2">
            <a:extLst>
              <a:ext uri="{FF2B5EF4-FFF2-40B4-BE49-F238E27FC236}">
                <a16:creationId xmlns:a16="http://schemas.microsoft.com/office/drawing/2014/main" id="{72312806-2953-4DC7-9B6D-DB2565F69E24}"/>
              </a:ext>
            </a:extLst>
          </p:cNvPr>
          <p:cNvSpPr>
            <a:spLocks noGrp="1"/>
          </p:cNvSpPr>
          <p:nvPr>
            <p:ph type="title"/>
          </p:nvPr>
        </p:nvSpPr>
        <p:spPr/>
        <p:txBody>
          <a:bodyPr/>
          <a:lstStyle/>
          <a:p>
            <a:r>
              <a:rPr lang="en-US" noProof="0" dirty="0"/>
              <a:t>EFFICIENCY | HOMOGENEITY | SPEED</a:t>
            </a:r>
          </a:p>
        </p:txBody>
      </p:sp>
      <p:grpSp>
        <p:nvGrpSpPr>
          <p:cNvPr id="11" name="Gruppieren 10">
            <a:extLst>
              <a:ext uri="{FF2B5EF4-FFF2-40B4-BE49-F238E27FC236}">
                <a16:creationId xmlns:a16="http://schemas.microsoft.com/office/drawing/2014/main" id="{0F059FE4-0A39-E42F-19A2-8CB190E06C33}"/>
              </a:ext>
            </a:extLst>
          </p:cNvPr>
          <p:cNvGrpSpPr/>
          <p:nvPr/>
        </p:nvGrpSpPr>
        <p:grpSpPr>
          <a:xfrm>
            <a:off x="5114570" y="605202"/>
            <a:ext cx="6700887" cy="4762500"/>
            <a:chOff x="5835957" y="1070176"/>
            <a:chExt cx="6700887" cy="4762500"/>
          </a:xfrm>
        </p:grpSpPr>
        <p:sp>
          <p:nvSpPr>
            <p:cNvPr id="10" name="Rechteck: abgerundete Ecken 9">
              <a:extLst>
                <a:ext uri="{FF2B5EF4-FFF2-40B4-BE49-F238E27FC236}">
                  <a16:creationId xmlns:a16="http://schemas.microsoft.com/office/drawing/2014/main" id="{BF073040-C138-BF26-ADC7-ACD39A01BEC8}"/>
                </a:ext>
              </a:extLst>
            </p:cNvPr>
            <p:cNvSpPr/>
            <p:nvPr/>
          </p:nvSpPr>
          <p:spPr>
            <a:xfrm>
              <a:off x="9284048" y="3321991"/>
              <a:ext cx="3252796" cy="571983"/>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solidFill>
                    <a:schemeClr val="accent1">
                      <a:lumMod val="50000"/>
                    </a:schemeClr>
                  </a:solidFill>
                </a:rPr>
                <a:t>SLT IN OPEN ANGLE GLAUCOMA</a:t>
              </a:r>
            </a:p>
          </p:txBody>
        </p:sp>
        <p:pic>
          <p:nvPicPr>
            <p:cNvPr id="5" name="Grafik 4" descr="Ein Bild, das Maschine, Mikroskop, Forschungsinstrument, medizinische Ausrüstung enthält.&#10;&#10;Automatisch generierte Beschreibung">
              <a:extLst>
                <a:ext uri="{FF2B5EF4-FFF2-40B4-BE49-F238E27FC236}">
                  <a16:creationId xmlns:a16="http://schemas.microsoft.com/office/drawing/2014/main" id="{127452B2-636C-1328-F7E3-0E28DAD63CA4}"/>
                </a:ext>
              </a:extLst>
            </p:cNvPr>
            <p:cNvPicPr>
              <a:picLocks noChangeAspect="1"/>
            </p:cNvPicPr>
            <p:nvPr/>
          </p:nvPicPr>
          <p:blipFill>
            <a:blip r:embed="rId2"/>
            <a:stretch>
              <a:fillRect/>
            </a:stretch>
          </p:blipFill>
          <p:spPr>
            <a:xfrm>
              <a:off x="5835957" y="1070176"/>
              <a:ext cx="4762500" cy="4762500"/>
            </a:xfrm>
            <a:prstGeom prst="rect">
              <a:avLst/>
            </a:prstGeom>
          </p:spPr>
        </p:pic>
      </p:grpSp>
      <p:sp>
        <p:nvSpPr>
          <p:cNvPr id="12" name="Textfeld 11">
            <a:extLst>
              <a:ext uri="{FF2B5EF4-FFF2-40B4-BE49-F238E27FC236}">
                <a16:creationId xmlns:a16="http://schemas.microsoft.com/office/drawing/2014/main" id="{72733A42-8CDF-4EB1-A6D7-D01198322795}"/>
              </a:ext>
            </a:extLst>
          </p:cNvPr>
          <p:cNvSpPr txBox="1"/>
          <p:nvPr/>
        </p:nvSpPr>
        <p:spPr>
          <a:xfrm>
            <a:off x="396763" y="1464105"/>
            <a:ext cx="5049444" cy="3631763"/>
          </a:xfrm>
          <a:prstGeom prst="rect">
            <a:avLst/>
          </a:prstGeom>
          <a:noFill/>
        </p:spPr>
        <p:txBody>
          <a:bodyPr wrap="square">
            <a:spAutoFit/>
          </a:bodyPr>
          <a:lstStyle/>
          <a:p>
            <a:pPr marL="285750" indent="-285750">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High efficiency + great pulse-to-pulse stability</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Quick-repetition: worldwide fastest repetition rate (10 Hz) for shortest treatment time  </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Homogeneous energy distribution for uniform treatment</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Individual storable treatment programs</a:t>
            </a:r>
            <a:endParaRPr lang="en-US" sz="1600" b="1" noProof="0" dirty="0">
              <a:solidFill>
                <a:schemeClr val="accent1">
                  <a:lumMod val="50000"/>
                </a:schemeClr>
              </a:solidFill>
              <a:latin typeface="+mj-lt"/>
            </a:endParaRP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Continuous energy adjustment </a:t>
            </a:r>
          </a:p>
          <a:p>
            <a:r>
              <a:rPr lang="en-US" sz="1600" noProof="0" dirty="0">
                <a:solidFill>
                  <a:schemeClr val="accent1">
                    <a:lumMod val="50000"/>
                  </a:schemeClr>
                </a:solidFill>
                <a:latin typeface="+mj-lt"/>
                <a:sym typeface="Wingdings" panose="05000000000000000000" pitchFamily="2" charset="2"/>
              </a:rPr>
              <a:t>      0,2 – 2 </a:t>
            </a:r>
            <a:r>
              <a:rPr lang="en-US" sz="1600" noProof="0" dirty="0" err="1">
                <a:solidFill>
                  <a:schemeClr val="accent1">
                    <a:lumMod val="50000"/>
                  </a:schemeClr>
                </a:solidFill>
                <a:latin typeface="+mj-lt"/>
                <a:sym typeface="Wingdings" panose="05000000000000000000" pitchFamily="2" charset="2"/>
              </a:rPr>
              <a:t>mJ</a:t>
            </a: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Easy touch control</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p:txBody>
      </p:sp>
      <p:pic>
        <p:nvPicPr>
          <p:cNvPr id="6" name="Grafik 5" descr="Ein Bild, das Text, Logo, Schrift, Kreis enthält.&#10;&#10;Automatisch generierte Beschreibung">
            <a:extLst>
              <a:ext uri="{FF2B5EF4-FFF2-40B4-BE49-F238E27FC236}">
                <a16:creationId xmlns:a16="http://schemas.microsoft.com/office/drawing/2014/main" id="{83E1235E-BC22-65D9-9C8E-D75C694BEF85}"/>
              </a:ext>
            </a:extLst>
          </p:cNvPr>
          <p:cNvPicPr>
            <a:picLocks noChangeAspect="1"/>
          </p:cNvPicPr>
          <p:nvPr/>
        </p:nvPicPr>
        <p:blipFill>
          <a:blip r:embed="rId3"/>
          <a:stretch>
            <a:fillRect/>
          </a:stretch>
        </p:blipFill>
        <p:spPr>
          <a:xfrm>
            <a:off x="8725097" y="5095868"/>
            <a:ext cx="760531" cy="664464"/>
          </a:xfrm>
          <a:prstGeom prst="rect">
            <a:avLst/>
          </a:prstGeom>
        </p:spPr>
      </p:pic>
      <p:pic>
        <p:nvPicPr>
          <p:cNvPr id="7" name="Picture 6" descr="A blue square with white text&#10;&#10;AI-generated content may be incorrect.">
            <a:extLst>
              <a:ext uri="{FF2B5EF4-FFF2-40B4-BE49-F238E27FC236}">
                <a16:creationId xmlns:a16="http://schemas.microsoft.com/office/drawing/2014/main" id="{DF184AEA-1969-B59C-EC1D-C58B4378B4D7}"/>
              </a:ext>
            </a:extLst>
          </p:cNvPr>
          <p:cNvPicPr>
            <a:picLocks noChangeAspect="1"/>
          </p:cNvPicPr>
          <p:nvPr/>
        </p:nvPicPr>
        <p:blipFill>
          <a:blip r:embed="rId4"/>
          <a:stretch>
            <a:fillRect/>
          </a:stretch>
        </p:blipFill>
        <p:spPr>
          <a:xfrm>
            <a:off x="10646120" y="5235191"/>
            <a:ext cx="1708886" cy="1708886"/>
          </a:xfrm>
          <a:prstGeom prst="rect">
            <a:avLst/>
          </a:prstGeom>
        </p:spPr>
      </p:pic>
    </p:spTree>
    <p:extLst>
      <p:ext uri="{BB962C8B-B14F-4D97-AF65-F5344CB8AC3E}">
        <p14:creationId xmlns:p14="http://schemas.microsoft.com/office/powerpoint/2010/main" val="2158688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5F02D93-20C2-C1F6-C0D7-86180AED852F}"/>
              </a:ext>
            </a:extLst>
          </p:cNvPr>
          <p:cNvSpPr>
            <a:spLocks noGrp="1"/>
          </p:cNvSpPr>
          <p:nvPr>
            <p:ph type="body" sz="quarter" idx="10"/>
          </p:nvPr>
        </p:nvSpPr>
        <p:spPr/>
        <p:txBody>
          <a:bodyPr/>
          <a:lstStyle/>
          <a:p>
            <a:r>
              <a:rPr lang="en-US" noProof="0" dirty="0"/>
              <a:t>COBRA - ND:YAG &amp; SLT-LASER COMBINATION</a:t>
            </a:r>
          </a:p>
        </p:txBody>
      </p:sp>
      <p:sp>
        <p:nvSpPr>
          <p:cNvPr id="3" name="Titel 2">
            <a:extLst>
              <a:ext uri="{FF2B5EF4-FFF2-40B4-BE49-F238E27FC236}">
                <a16:creationId xmlns:a16="http://schemas.microsoft.com/office/drawing/2014/main" id="{722773F2-BEAB-E491-89B2-A0CB66C2AA33}"/>
              </a:ext>
            </a:extLst>
          </p:cNvPr>
          <p:cNvSpPr>
            <a:spLocks noGrp="1"/>
          </p:cNvSpPr>
          <p:nvPr>
            <p:ph type="title"/>
          </p:nvPr>
        </p:nvSpPr>
        <p:spPr/>
        <p:txBody>
          <a:bodyPr/>
          <a:lstStyle/>
          <a:p>
            <a:r>
              <a:rPr lang="en-US" noProof="0" dirty="0"/>
              <a:t>SPACE SAVING | INDEPENDANT | VERSATILE </a:t>
            </a:r>
          </a:p>
        </p:txBody>
      </p:sp>
      <p:grpSp>
        <p:nvGrpSpPr>
          <p:cNvPr id="11" name="Gruppieren 10">
            <a:extLst>
              <a:ext uri="{FF2B5EF4-FFF2-40B4-BE49-F238E27FC236}">
                <a16:creationId xmlns:a16="http://schemas.microsoft.com/office/drawing/2014/main" id="{30EFB6DD-6C7D-D8E8-70E0-C6B94C2FC538}"/>
              </a:ext>
            </a:extLst>
          </p:cNvPr>
          <p:cNvGrpSpPr/>
          <p:nvPr/>
        </p:nvGrpSpPr>
        <p:grpSpPr>
          <a:xfrm>
            <a:off x="5200870" y="1758950"/>
            <a:ext cx="6402388" cy="5553318"/>
            <a:chOff x="5548312" y="1720850"/>
            <a:chExt cx="6402388" cy="5553318"/>
          </a:xfrm>
        </p:grpSpPr>
        <p:sp>
          <p:nvSpPr>
            <p:cNvPr id="6" name="Rechteck: abgerundete Ecken 5">
              <a:extLst>
                <a:ext uri="{FF2B5EF4-FFF2-40B4-BE49-F238E27FC236}">
                  <a16:creationId xmlns:a16="http://schemas.microsoft.com/office/drawing/2014/main" id="{EAD586E3-1281-2DA9-7500-B69646F3FB96}"/>
                </a:ext>
              </a:extLst>
            </p:cNvPr>
            <p:cNvSpPr/>
            <p:nvPr/>
          </p:nvSpPr>
          <p:spPr>
            <a:xfrm>
              <a:off x="8400276" y="2128243"/>
              <a:ext cx="3149560"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solidFill>
                    <a:schemeClr val="accent1">
                      <a:lumMod val="50000"/>
                    </a:schemeClr>
                  </a:solidFill>
                </a:rPr>
                <a:t>CAPSULOTOMY (Q-LAS) </a:t>
              </a:r>
            </a:p>
          </p:txBody>
        </p:sp>
        <p:sp>
          <p:nvSpPr>
            <p:cNvPr id="7" name="Rechteck: abgerundete Ecken 6">
              <a:extLst>
                <a:ext uri="{FF2B5EF4-FFF2-40B4-BE49-F238E27FC236}">
                  <a16:creationId xmlns:a16="http://schemas.microsoft.com/office/drawing/2014/main" id="{5E8BEC1E-E005-1E48-CF50-5B9F7F21A5B3}"/>
                </a:ext>
              </a:extLst>
            </p:cNvPr>
            <p:cNvSpPr/>
            <p:nvPr/>
          </p:nvSpPr>
          <p:spPr>
            <a:xfrm>
              <a:off x="8489176" y="2630491"/>
              <a:ext cx="3300966"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        IRIDOTOMY (Q-LAS)</a:t>
              </a:r>
            </a:p>
          </p:txBody>
        </p:sp>
        <p:sp>
          <p:nvSpPr>
            <p:cNvPr id="8" name="Rechteck: abgerundete Ecken 7">
              <a:extLst>
                <a:ext uri="{FF2B5EF4-FFF2-40B4-BE49-F238E27FC236}">
                  <a16:creationId xmlns:a16="http://schemas.microsoft.com/office/drawing/2014/main" id="{B5656205-BC47-0F43-CD0D-09CEFF9B81BC}"/>
                </a:ext>
              </a:extLst>
            </p:cNvPr>
            <p:cNvSpPr/>
            <p:nvPr/>
          </p:nvSpPr>
          <p:spPr>
            <a:xfrm>
              <a:off x="8400276" y="3132739"/>
              <a:ext cx="3550424"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                 SLT (CITO) </a:t>
              </a:r>
            </a:p>
          </p:txBody>
        </p:sp>
        <p:pic>
          <p:nvPicPr>
            <p:cNvPr id="5" name="Grafik 4" descr="Ein Bild, das Maschine, Forschungsinstrument, medizinische Ausrüstung, Mikroskop enthält.&#10;&#10;Automatisch generierte Beschreibung">
              <a:extLst>
                <a:ext uri="{FF2B5EF4-FFF2-40B4-BE49-F238E27FC236}">
                  <a16:creationId xmlns:a16="http://schemas.microsoft.com/office/drawing/2014/main" id="{529981CA-5FBC-1EF4-8814-E9BD7EA6F7D4}"/>
                </a:ext>
              </a:extLst>
            </p:cNvPr>
            <p:cNvPicPr>
              <a:picLocks noChangeAspect="1"/>
            </p:cNvPicPr>
            <p:nvPr/>
          </p:nvPicPr>
          <p:blipFill>
            <a:blip r:embed="rId2"/>
            <a:stretch>
              <a:fillRect/>
            </a:stretch>
          </p:blipFill>
          <p:spPr>
            <a:xfrm>
              <a:off x="5548312" y="1720850"/>
              <a:ext cx="5542211" cy="5553318"/>
            </a:xfrm>
            <a:prstGeom prst="rect">
              <a:avLst/>
            </a:prstGeom>
          </p:spPr>
        </p:pic>
        <p:pic>
          <p:nvPicPr>
            <p:cNvPr id="10" name="Grafik 9" descr="Ein Bild, das Text, Logo, Schrift, Kreis enthält.&#10;&#10;Automatisch generierte Beschreibung">
              <a:extLst>
                <a:ext uri="{FF2B5EF4-FFF2-40B4-BE49-F238E27FC236}">
                  <a16:creationId xmlns:a16="http://schemas.microsoft.com/office/drawing/2014/main" id="{49AE0A3B-805B-A40A-B6C8-56AD7A8DC95E}"/>
                </a:ext>
              </a:extLst>
            </p:cNvPr>
            <p:cNvPicPr>
              <a:picLocks noChangeAspect="1"/>
            </p:cNvPicPr>
            <p:nvPr/>
          </p:nvPicPr>
          <p:blipFill>
            <a:blip r:embed="rId3"/>
            <a:stretch>
              <a:fillRect/>
            </a:stretch>
          </p:blipFill>
          <p:spPr>
            <a:xfrm>
              <a:off x="6759907" y="1891747"/>
              <a:ext cx="780192" cy="681641"/>
            </a:xfrm>
            <a:prstGeom prst="rect">
              <a:avLst/>
            </a:prstGeom>
          </p:spPr>
        </p:pic>
      </p:grpSp>
      <p:sp>
        <p:nvSpPr>
          <p:cNvPr id="12" name="Textfeld 11">
            <a:extLst>
              <a:ext uri="{FF2B5EF4-FFF2-40B4-BE49-F238E27FC236}">
                <a16:creationId xmlns:a16="http://schemas.microsoft.com/office/drawing/2014/main" id="{44883D76-02FE-A251-C178-D3012EA7A08C}"/>
              </a:ext>
            </a:extLst>
          </p:cNvPr>
          <p:cNvSpPr txBox="1"/>
          <p:nvPr/>
        </p:nvSpPr>
        <p:spPr>
          <a:xfrm>
            <a:off x="401262" y="1473200"/>
            <a:ext cx="5587273" cy="2308324"/>
          </a:xfrm>
          <a:prstGeom prst="rect">
            <a:avLst/>
          </a:prstGeom>
          <a:noFill/>
        </p:spPr>
        <p:txBody>
          <a:bodyPr wrap="square">
            <a:spAutoFit/>
          </a:bodyPr>
          <a:lstStyle/>
          <a:p>
            <a:pPr marL="285750" indent="-285750">
              <a:buFont typeface="Wingdings" panose="05000000000000000000" pitchFamily="2" charset="2"/>
              <a:buChar char="à"/>
            </a:pPr>
            <a:r>
              <a:rPr lang="en-US" noProof="0" dirty="0">
                <a:solidFill>
                  <a:schemeClr val="accent1">
                    <a:lumMod val="50000"/>
                  </a:schemeClr>
                </a:solidFill>
                <a:latin typeface="+mj-lt"/>
                <a:sym typeface="Wingdings" panose="05000000000000000000" pitchFamily="2" charset="2"/>
              </a:rPr>
              <a:t>Cobra combines SLT laser CITO 532 and </a:t>
            </a:r>
            <a:r>
              <a:rPr lang="en-US" noProof="0" dirty="0" err="1">
                <a:solidFill>
                  <a:schemeClr val="accent1">
                    <a:lumMod val="50000"/>
                  </a:schemeClr>
                </a:solidFill>
                <a:latin typeface="+mj-lt"/>
                <a:sym typeface="Wingdings" panose="05000000000000000000" pitchFamily="2" charset="2"/>
              </a:rPr>
              <a:t>Nd:YAG</a:t>
            </a:r>
            <a:r>
              <a:rPr lang="en-US" noProof="0" dirty="0">
                <a:solidFill>
                  <a:schemeClr val="accent1">
                    <a:lumMod val="50000"/>
                  </a:schemeClr>
                </a:solidFill>
                <a:latin typeface="+mj-lt"/>
                <a:sym typeface="Wingdings" panose="05000000000000000000" pitchFamily="2" charset="2"/>
              </a:rPr>
              <a:t> laser Q-LAS in one slit lamp</a:t>
            </a:r>
          </a:p>
          <a:p>
            <a:pPr marL="285750" indent="-285750">
              <a:buFont typeface="Wingdings" panose="05000000000000000000" pitchFamily="2" charset="2"/>
              <a:buChar char="à"/>
            </a:pPr>
            <a:endParaRPr lang="en-US"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noProof="0" dirty="0">
                <a:solidFill>
                  <a:schemeClr val="accent1">
                    <a:lumMod val="50000"/>
                  </a:schemeClr>
                </a:solidFill>
                <a:latin typeface="+mj-lt"/>
                <a:sym typeface="Wingdings" panose="05000000000000000000" pitchFamily="2" charset="2"/>
              </a:rPr>
              <a:t>High-quality precision optics designed for the anterior segment of the eye</a:t>
            </a:r>
          </a:p>
          <a:p>
            <a:pPr marL="285750" indent="-285750">
              <a:buFont typeface="Wingdings" panose="05000000000000000000" pitchFamily="2" charset="2"/>
              <a:buChar char="à"/>
            </a:pPr>
            <a:endParaRPr lang="en-US"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noProof="0" dirty="0">
                <a:solidFill>
                  <a:schemeClr val="accent1">
                    <a:lumMod val="50000"/>
                  </a:schemeClr>
                </a:solidFill>
                <a:latin typeface="+mj-lt"/>
                <a:sym typeface="Wingdings" panose="05000000000000000000" pitchFamily="2" charset="2"/>
              </a:rPr>
              <a:t>Two independent laser cavities offer a particularly long service life</a:t>
            </a:r>
            <a:endParaRPr lang="en-US" noProof="0" dirty="0">
              <a:solidFill>
                <a:schemeClr val="accent1">
                  <a:lumMod val="50000"/>
                </a:schemeClr>
              </a:solidFill>
              <a:latin typeface="+mj-lt"/>
            </a:endParaRPr>
          </a:p>
        </p:txBody>
      </p:sp>
      <p:pic>
        <p:nvPicPr>
          <p:cNvPr id="4" name="Picture 3" descr="A blue square with white text&#10;&#10;AI-generated content may be incorrect.">
            <a:extLst>
              <a:ext uri="{FF2B5EF4-FFF2-40B4-BE49-F238E27FC236}">
                <a16:creationId xmlns:a16="http://schemas.microsoft.com/office/drawing/2014/main" id="{3582F1DA-FB5A-0DF0-4E78-8A681B2FB0E5}"/>
              </a:ext>
            </a:extLst>
          </p:cNvPr>
          <p:cNvPicPr>
            <a:picLocks noChangeAspect="1"/>
          </p:cNvPicPr>
          <p:nvPr/>
        </p:nvPicPr>
        <p:blipFill>
          <a:blip r:embed="rId4"/>
          <a:stretch>
            <a:fillRect/>
          </a:stretch>
        </p:blipFill>
        <p:spPr>
          <a:xfrm>
            <a:off x="10646120" y="5235191"/>
            <a:ext cx="1708886" cy="1708886"/>
          </a:xfrm>
          <a:prstGeom prst="rect">
            <a:avLst/>
          </a:prstGeom>
        </p:spPr>
      </p:pic>
      <p:pic>
        <p:nvPicPr>
          <p:cNvPr id="13" name="Grafik 12" descr="Ein Bild, das Text, Schrift, Kreis, Ball enthält.&#10;&#10;Automatisch generierte Beschreibung">
            <a:extLst>
              <a:ext uri="{FF2B5EF4-FFF2-40B4-BE49-F238E27FC236}">
                <a16:creationId xmlns:a16="http://schemas.microsoft.com/office/drawing/2014/main" id="{B79691E3-A5C4-6801-0501-8D35E973B3B8}"/>
              </a:ext>
            </a:extLst>
          </p:cNvPr>
          <p:cNvPicPr>
            <a:picLocks noChangeAspect="1"/>
          </p:cNvPicPr>
          <p:nvPr/>
        </p:nvPicPr>
        <p:blipFill>
          <a:blip r:embed="rId5"/>
          <a:stretch>
            <a:fillRect/>
          </a:stretch>
        </p:blipFill>
        <p:spPr>
          <a:xfrm>
            <a:off x="6683951" y="1503463"/>
            <a:ext cx="844881" cy="705850"/>
          </a:xfrm>
          <a:prstGeom prst="rect">
            <a:avLst/>
          </a:prstGeom>
        </p:spPr>
      </p:pic>
    </p:spTree>
    <p:extLst>
      <p:ext uri="{BB962C8B-B14F-4D97-AF65-F5344CB8AC3E}">
        <p14:creationId xmlns:p14="http://schemas.microsoft.com/office/powerpoint/2010/main" val="240943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96DC820-4E2D-DCFD-6995-711E8E8F028B}"/>
              </a:ext>
            </a:extLst>
          </p:cNvPr>
          <p:cNvSpPr>
            <a:spLocks noGrp="1"/>
          </p:cNvSpPr>
          <p:nvPr>
            <p:ph type="body" sz="quarter" idx="10"/>
          </p:nvPr>
        </p:nvSpPr>
        <p:spPr/>
        <p:txBody>
          <a:bodyPr/>
          <a:lstStyle/>
          <a:p>
            <a:r>
              <a:rPr lang="en-US" noProof="0" dirty="0"/>
              <a:t>CLASSIC </a:t>
            </a:r>
            <a:r>
              <a:rPr lang="en-US" baseline="30000" noProof="0" dirty="0"/>
              <a:t>514 </a:t>
            </a:r>
            <a:r>
              <a:rPr lang="en-US" noProof="0" dirty="0"/>
              <a:t>– RETINAL LASER</a:t>
            </a:r>
            <a:endParaRPr lang="en-US" baseline="30000" noProof="0" dirty="0"/>
          </a:p>
        </p:txBody>
      </p:sp>
      <p:sp>
        <p:nvSpPr>
          <p:cNvPr id="3" name="Titel 2">
            <a:extLst>
              <a:ext uri="{FF2B5EF4-FFF2-40B4-BE49-F238E27FC236}">
                <a16:creationId xmlns:a16="http://schemas.microsoft.com/office/drawing/2014/main" id="{2A41A999-47D1-0109-5CFD-E797AF06FAC2}"/>
              </a:ext>
            </a:extLst>
          </p:cNvPr>
          <p:cNvSpPr>
            <a:spLocks noGrp="1"/>
          </p:cNvSpPr>
          <p:nvPr>
            <p:ph type="title"/>
          </p:nvPr>
        </p:nvSpPr>
        <p:spPr/>
        <p:txBody>
          <a:bodyPr/>
          <a:lstStyle/>
          <a:p>
            <a:r>
              <a:rPr lang="en-US" noProof="0" dirty="0"/>
              <a:t>ORIGINAL ARGON | SOFT | 100% COAXIAL </a:t>
            </a:r>
          </a:p>
        </p:txBody>
      </p:sp>
      <p:sp>
        <p:nvSpPr>
          <p:cNvPr id="11" name="Textfeld 10">
            <a:extLst>
              <a:ext uri="{FF2B5EF4-FFF2-40B4-BE49-F238E27FC236}">
                <a16:creationId xmlns:a16="http://schemas.microsoft.com/office/drawing/2014/main" id="{0160BF3F-6599-9F0F-D4AE-11C525C00A7B}"/>
              </a:ext>
            </a:extLst>
          </p:cNvPr>
          <p:cNvSpPr txBox="1"/>
          <p:nvPr/>
        </p:nvSpPr>
        <p:spPr>
          <a:xfrm>
            <a:off x="408813" y="1412916"/>
            <a:ext cx="7577820" cy="3539430"/>
          </a:xfrm>
          <a:prstGeom prst="rect">
            <a:avLst/>
          </a:prstGeom>
          <a:noFill/>
        </p:spPr>
        <p:txBody>
          <a:bodyPr wrap="square">
            <a:spAutoFit/>
          </a:bodyPr>
          <a:lstStyle/>
          <a:p>
            <a:pPr marL="285750" indent="-285750">
              <a:buFont typeface="Wingdings" panose="05000000000000000000" pitchFamily="2" charset="2"/>
              <a:buChar char="à"/>
            </a:pPr>
            <a:r>
              <a:rPr lang="en-US" sz="1600" b="1" noProof="0" dirty="0">
                <a:solidFill>
                  <a:schemeClr val="accent1">
                    <a:lumMod val="50000"/>
                  </a:schemeClr>
                </a:solidFill>
                <a:latin typeface="+mj-lt"/>
              </a:rPr>
              <a:t>Argon-Green Technology: original argon-wavelength 514 nm </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b="1" noProof="0" dirty="0">
                <a:solidFill>
                  <a:schemeClr val="accent1">
                    <a:lumMod val="50000"/>
                  </a:schemeClr>
                </a:solidFill>
                <a:latin typeface="+mj-lt"/>
              </a:rPr>
              <a:t>Soft and homogenous coagulation thanks to original argon-green technology</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b="1" noProof="0" dirty="0">
                <a:solidFill>
                  <a:schemeClr val="accent1">
                    <a:lumMod val="50000"/>
                  </a:schemeClr>
                </a:solidFill>
                <a:latin typeface="+mj-lt"/>
              </a:rPr>
              <a:t>100 % coaxial slit illumination thanks to super view coupling </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b="1" noProof="0" dirty="0">
                <a:solidFill>
                  <a:schemeClr val="accent1">
                    <a:lumMod val="50000"/>
                  </a:schemeClr>
                </a:solidFill>
                <a:latin typeface="+mj-lt"/>
              </a:rPr>
              <a:t>APL mode for retinal therapy with microsecond pulses</a:t>
            </a:r>
          </a:p>
          <a:p>
            <a:pPr marL="285750" indent="-285750">
              <a:buFont typeface="Wingdings" panose="05000000000000000000" pitchFamily="2" charset="2"/>
              <a:buChar char="à"/>
            </a:pPr>
            <a:endParaRPr lang="en-US" sz="1600" b="1"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continuous power range of 50 </a:t>
            </a:r>
            <a:r>
              <a:rPr lang="en-US" sz="1600" noProof="0" dirty="0" err="1">
                <a:solidFill>
                  <a:schemeClr val="accent1">
                    <a:lumMod val="50000"/>
                  </a:schemeClr>
                </a:solidFill>
                <a:latin typeface="+mj-lt"/>
              </a:rPr>
              <a:t>mW</a:t>
            </a:r>
            <a:r>
              <a:rPr lang="en-US" sz="1600" noProof="0" dirty="0">
                <a:solidFill>
                  <a:schemeClr val="accent1">
                    <a:lumMod val="50000"/>
                  </a:schemeClr>
                </a:solidFill>
                <a:latin typeface="+mj-lt"/>
              </a:rPr>
              <a:t> – 1,3 W</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intuitive operating concept</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integrated </a:t>
            </a:r>
            <a:r>
              <a:rPr lang="en-US" sz="1600" noProof="0" dirty="0" err="1">
                <a:solidFill>
                  <a:schemeClr val="accent1">
                    <a:lumMod val="50000"/>
                  </a:schemeClr>
                </a:solidFill>
                <a:latin typeface="+mj-lt"/>
              </a:rPr>
              <a:t>truecolour</a:t>
            </a:r>
            <a:r>
              <a:rPr lang="en-US" sz="1600" noProof="0" dirty="0">
                <a:solidFill>
                  <a:schemeClr val="accent1">
                    <a:lumMod val="50000"/>
                  </a:schemeClr>
                </a:solidFill>
                <a:latin typeface="+mj-lt"/>
              </a:rPr>
              <a:t>-filter </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p:txBody>
      </p:sp>
      <p:grpSp>
        <p:nvGrpSpPr>
          <p:cNvPr id="7" name="Gruppieren 6">
            <a:extLst>
              <a:ext uri="{FF2B5EF4-FFF2-40B4-BE49-F238E27FC236}">
                <a16:creationId xmlns:a16="http://schemas.microsoft.com/office/drawing/2014/main" id="{C52D0F14-5CC2-12D7-2049-CABABDAD85D2}"/>
              </a:ext>
            </a:extLst>
          </p:cNvPr>
          <p:cNvGrpSpPr/>
          <p:nvPr/>
        </p:nvGrpSpPr>
        <p:grpSpPr>
          <a:xfrm>
            <a:off x="5827500" y="2295245"/>
            <a:ext cx="6130398" cy="3974490"/>
            <a:chOff x="5445237" y="2312834"/>
            <a:chExt cx="6130398" cy="3974490"/>
          </a:xfrm>
        </p:grpSpPr>
        <p:grpSp>
          <p:nvGrpSpPr>
            <p:cNvPr id="10" name="Gruppieren 9">
              <a:extLst>
                <a:ext uri="{FF2B5EF4-FFF2-40B4-BE49-F238E27FC236}">
                  <a16:creationId xmlns:a16="http://schemas.microsoft.com/office/drawing/2014/main" id="{5AE12983-0E0E-9C83-ADE1-963B6085AA9A}"/>
                </a:ext>
              </a:extLst>
            </p:cNvPr>
            <p:cNvGrpSpPr/>
            <p:nvPr/>
          </p:nvGrpSpPr>
          <p:grpSpPr>
            <a:xfrm>
              <a:off x="5445237" y="2312834"/>
              <a:ext cx="6130398" cy="3403565"/>
              <a:chOff x="3318472" y="1534272"/>
              <a:chExt cx="7986423" cy="4017097"/>
            </a:xfrm>
          </p:grpSpPr>
          <p:sp>
            <p:nvSpPr>
              <p:cNvPr id="8" name="Rechteck: abgerundete Ecken 7">
                <a:extLst>
                  <a:ext uri="{FF2B5EF4-FFF2-40B4-BE49-F238E27FC236}">
                    <a16:creationId xmlns:a16="http://schemas.microsoft.com/office/drawing/2014/main" id="{99C6D0E5-F75A-2EA9-45DC-AB91E5705E83}"/>
                  </a:ext>
                </a:extLst>
              </p:cNvPr>
              <p:cNvSpPr/>
              <p:nvPr/>
            </p:nvSpPr>
            <p:spPr>
              <a:xfrm>
                <a:off x="7932236" y="2718647"/>
                <a:ext cx="3372659" cy="511785"/>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RETINAL COAGULATION</a:t>
                </a:r>
              </a:p>
            </p:txBody>
          </p:sp>
          <p:sp>
            <p:nvSpPr>
              <p:cNvPr id="9" name="Rechteck: abgerundete Ecken 8">
                <a:extLst>
                  <a:ext uri="{FF2B5EF4-FFF2-40B4-BE49-F238E27FC236}">
                    <a16:creationId xmlns:a16="http://schemas.microsoft.com/office/drawing/2014/main" id="{8128EF98-5BFA-9FA7-2ADF-E72277705C72}"/>
                  </a:ext>
                </a:extLst>
              </p:cNvPr>
              <p:cNvSpPr/>
              <p:nvPr/>
            </p:nvSpPr>
            <p:spPr>
              <a:xfrm>
                <a:off x="7932235" y="3286736"/>
                <a:ext cx="2518950" cy="511785"/>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RETINA THERAPY</a:t>
                </a:r>
              </a:p>
            </p:txBody>
          </p:sp>
          <p:pic>
            <p:nvPicPr>
              <p:cNvPr id="5" name="Grafik 4" descr="Ein Bild, das Text, Design enthält.&#10;&#10;Automatisch generierte Beschreibung">
                <a:extLst>
                  <a:ext uri="{FF2B5EF4-FFF2-40B4-BE49-F238E27FC236}">
                    <a16:creationId xmlns:a16="http://schemas.microsoft.com/office/drawing/2014/main" id="{4465CB36-0FB8-8943-0687-3B2134B9FC21}"/>
                  </a:ext>
                </a:extLst>
              </p:cNvPr>
              <p:cNvPicPr>
                <a:picLocks noChangeAspect="1"/>
              </p:cNvPicPr>
              <p:nvPr/>
            </p:nvPicPr>
            <p:blipFill>
              <a:blip r:embed="rId3"/>
              <a:stretch>
                <a:fillRect/>
              </a:stretch>
            </p:blipFill>
            <p:spPr>
              <a:xfrm>
                <a:off x="3318472" y="1534272"/>
                <a:ext cx="4905835" cy="4017097"/>
              </a:xfrm>
              <a:prstGeom prst="rect">
                <a:avLst/>
              </a:prstGeom>
            </p:spPr>
          </p:pic>
        </p:grpSp>
        <p:sp>
          <p:nvSpPr>
            <p:cNvPr id="12" name="Textfeld 11">
              <a:extLst>
                <a:ext uri="{FF2B5EF4-FFF2-40B4-BE49-F238E27FC236}">
                  <a16:creationId xmlns:a16="http://schemas.microsoft.com/office/drawing/2014/main" id="{338D808D-D4B3-9B9B-18B9-2A230BAD73CF}"/>
                </a:ext>
              </a:extLst>
            </p:cNvPr>
            <p:cNvSpPr txBox="1"/>
            <p:nvPr/>
          </p:nvSpPr>
          <p:spPr>
            <a:xfrm>
              <a:off x="8588654" y="5764104"/>
              <a:ext cx="2056243" cy="523220"/>
            </a:xfrm>
            <a:prstGeom prst="rect">
              <a:avLst/>
            </a:prstGeom>
            <a:noFill/>
          </p:spPr>
          <p:txBody>
            <a:bodyPr wrap="square" rtlCol="0">
              <a:spAutoFit/>
            </a:bodyPr>
            <a:lstStyle/>
            <a:p>
              <a:r>
                <a:rPr lang="en-US" sz="1400" b="1" noProof="0" dirty="0">
                  <a:solidFill>
                    <a:srgbClr val="84C14E"/>
                  </a:solidFill>
                  <a:latin typeface="+mj-lt"/>
                </a:rPr>
                <a:t>LESS STRESS &amp; </a:t>
              </a:r>
            </a:p>
            <a:p>
              <a:r>
                <a:rPr lang="en-US" sz="1400" b="1" noProof="0" dirty="0">
                  <a:solidFill>
                    <a:srgbClr val="84C14E"/>
                  </a:solidFill>
                  <a:latin typeface="+mj-lt"/>
                </a:rPr>
                <a:t>REDUCED  PAIN</a:t>
              </a:r>
            </a:p>
          </p:txBody>
        </p:sp>
      </p:grpSp>
      <p:pic>
        <p:nvPicPr>
          <p:cNvPr id="6" name="Picture 5" descr="A white feather in a green square with white text&#10;&#10;AI-generated content may be incorrect.">
            <a:extLst>
              <a:ext uri="{FF2B5EF4-FFF2-40B4-BE49-F238E27FC236}">
                <a16:creationId xmlns:a16="http://schemas.microsoft.com/office/drawing/2014/main" id="{DB347D4B-D10E-BAB3-8817-DA26D57DF7D4}"/>
              </a:ext>
            </a:extLst>
          </p:cNvPr>
          <p:cNvPicPr>
            <a:picLocks noChangeAspect="1"/>
          </p:cNvPicPr>
          <p:nvPr/>
        </p:nvPicPr>
        <p:blipFill>
          <a:blip r:embed="rId4"/>
          <a:stretch>
            <a:fillRect/>
          </a:stretch>
        </p:blipFill>
        <p:spPr>
          <a:xfrm>
            <a:off x="9451230" y="4122880"/>
            <a:ext cx="3151860" cy="3151860"/>
          </a:xfrm>
          <a:prstGeom prst="rect">
            <a:avLst/>
          </a:prstGeom>
        </p:spPr>
      </p:pic>
    </p:spTree>
    <p:extLst>
      <p:ext uri="{BB962C8B-B14F-4D97-AF65-F5344CB8AC3E}">
        <p14:creationId xmlns:p14="http://schemas.microsoft.com/office/powerpoint/2010/main" val="3350767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4B198-824B-1F36-6497-E26DCC039B33}"/>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546B6FB-41E7-BD39-0F78-2082C046CA46}"/>
              </a:ext>
            </a:extLst>
          </p:cNvPr>
          <p:cNvSpPr>
            <a:spLocks noGrp="1"/>
          </p:cNvSpPr>
          <p:nvPr>
            <p:ph type="body" sz="quarter" idx="10"/>
          </p:nvPr>
        </p:nvSpPr>
        <p:spPr/>
        <p:txBody>
          <a:bodyPr/>
          <a:lstStyle/>
          <a:p>
            <a:r>
              <a:rPr lang="en-US" noProof="0" dirty="0"/>
              <a:t>CLASSIC </a:t>
            </a:r>
            <a:r>
              <a:rPr lang="en-US" baseline="30000" noProof="0" dirty="0"/>
              <a:t>514 </a:t>
            </a:r>
            <a:r>
              <a:rPr lang="en-US" noProof="0" dirty="0"/>
              <a:t>– RETINAL LASER</a:t>
            </a:r>
            <a:endParaRPr lang="en-US" baseline="30000" noProof="0" dirty="0"/>
          </a:p>
        </p:txBody>
      </p:sp>
      <p:sp>
        <p:nvSpPr>
          <p:cNvPr id="3" name="Titel 2">
            <a:extLst>
              <a:ext uri="{FF2B5EF4-FFF2-40B4-BE49-F238E27FC236}">
                <a16:creationId xmlns:a16="http://schemas.microsoft.com/office/drawing/2014/main" id="{E06814B6-B336-E01B-C788-99491D8A2A20}"/>
              </a:ext>
            </a:extLst>
          </p:cNvPr>
          <p:cNvSpPr>
            <a:spLocks noGrp="1"/>
          </p:cNvSpPr>
          <p:nvPr>
            <p:ph type="title"/>
          </p:nvPr>
        </p:nvSpPr>
        <p:spPr/>
        <p:txBody>
          <a:bodyPr/>
          <a:lstStyle/>
          <a:p>
            <a:r>
              <a:rPr lang="en-US" noProof="0" dirty="0"/>
              <a:t>ORIGINAL ARGON </a:t>
            </a:r>
            <a:r>
              <a:rPr lang="en-US" noProof="0"/>
              <a:t>| SOFT </a:t>
            </a:r>
            <a:r>
              <a:rPr lang="en-US" noProof="0" dirty="0"/>
              <a:t>| 100% COAXIAL </a:t>
            </a:r>
          </a:p>
        </p:txBody>
      </p:sp>
      <p:pic>
        <p:nvPicPr>
          <p:cNvPr id="5" name="Grafik 4" descr="Ein Bild, das Text, Design enthält.&#10;&#10;Automatisch generierte Beschreibung">
            <a:extLst>
              <a:ext uri="{FF2B5EF4-FFF2-40B4-BE49-F238E27FC236}">
                <a16:creationId xmlns:a16="http://schemas.microsoft.com/office/drawing/2014/main" id="{AB0CB085-0773-5D99-23D3-A120247F4588}"/>
              </a:ext>
            </a:extLst>
          </p:cNvPr>
          <p:cNvPicPr>
            <a:picLocks noChangeAspect="1"/>
          </p:cNvPicPr>
          <p:nvPr/>
        </p:nvPicPr>
        <p:blipFill>
          <a:blip r:embed="rId3"/>
          <a:stretch>
            <a:fillRect/>
          </a:stretch>
        </p:blipFill>
        <p:spPr>
          <a:xfrm>
            <a:off x="8673433" y="2638739"/>
            <a:ext cx="2970297" cy="2864436"/>
          </a:xfrm>
          <a:prstGeom prst="rect">
            <a:avLst/>
          </a:prstGeom>
        </p:spPr>
      </p:pic>
      <p:pic>
        <p:nvPicPr>
          <p:cNvPr id="6" name="Picture 5" descr="A white feather in a green square with white text&#10;&#10;AI-generated content may be incorrect.">
            <a:extLst>
              <a:ext uri="{FF2B5EF4-FFF2-40B4-BE49-F238E27FC236}">
                <a16:creationId xmlns:a16="http://schemas.microsoft.com/office/drawing/2014/main" id="{C9D49F3E-BF64-18FF-9C78-530222E18FF4}"/>
              </a:ext>
            </a:extLst>
          </p:cNvPr>
          <p:cNvPicPr>
            <a:picLocks noChangeAspect="1"/>
          </p:cNvPicPr>
          <p:nvPr/>
        </p:nvPicPr>
        <p:blipFill>
          <a:blip r:embed="rId4"/>
          <a:stretch>
            <a:fillRect/>
          </a:stretch>
        </p:blipFill>
        <p:spPr>
          <a:xfrm>
            <a:off x="9400988" y="4324486"/>
            <a:ext cx="3151860" cy="3151860"/>
          </a:xfrm>
          <a:prstGeom prst="rect">
            <a:avLst/>
          </a:prstGeom>
        </p:spPr>
      </p:pic>
      <p:pic>
        <p:nvPicPr>
          <p:cNvPr id="13" name="Picture 12">
            <a:extLst>
              <a:ext uri="{FF2B5EF4-FFF2-40B4-BE49-F238E27FC236}">
                <a16:creationId xmlns:a16="http://schemas.microsoft.com/office/drawing/2014/main" id="{EB78C690-1C5C-8FE2-E7B7-A01541C0D536}"/>
              </a:ext>
            </a:extLst>
          </p:cNvPr>
          <p:cNvPicPr>
            <a:picLocks noChangeAspect="1"/>
          </p:cNvPicPr>
          <p:nvPr/>
        </p:nvPicPr>
        <p:blipFill>
          <a:blip r:embed="rId5"/>
          <a:srcRect l="6388"/>
          <a:stretch/>
        </p:blipFill>
        <p:spPr>
          <a:xfrm>
            <a:off x="694981" y="1378524"/>
            <a:ext cx="2823588" cy="4803062"/>
          </a:xfrm>
          <a:prstGeom prst="roundRect">
            <a:avLst>
              <a:gd name="adj" fmla="val 4882"/>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323D52F5-2C67-0006-7023-FAE61FE3B315}"/>
              </a:ext>
            </a:extLst>
          </p:cNvPr>
          <p:cNvSpPr txBox="1"/>
          <p:nvPr/>
        </p:nvSpPr>
        <p:spPr>
          <a:xfrm>
            <a:off x="3907362" y="1689406"/>
            <a:ext cx="3729385" cy="1896417"/>
          </a:xfrm>
          <a:prstGeom prst="rect">
            <a:avLst/>
          </a:prstGeom>
          <a:noFill/>
        </p:spPr>
        <p:txBody>
          <a:bodyPr wrap="square" rtlCol="0">
            <a:spAutoFit/>
          </a:bodyPr>
          <a:lstStyle/>
          <a:p>
            <a:pPr>
              <a:lnSpc>
                <a:spcPct val="150000"/>
              </a:lnSpc>
            </a:pPr>
            <a:r>
              <a:rPr lang="en-US" sz="1600" noProof="0" dirty="0"/>
              <a:t>New cover of illumination tower and better plug connection for illumination.</a:t>
            </a:r>
          </a:p>
          <a:p>
            <a:pPr>
              <a:lnSpc>
                <a:spcPct val="150000"/>
              </a:lnSpc>
            </a:pPr>
            <a:r>
              <a:rPr lang="en-US" sz="1600" noProof="0" dirty="0">
                <a:sym typeface="Wingdings" panose="05000000000000000000" pitchFamily="2" charset="2"/>
              </a:rPr>
              <a:t> Change of assembly unit needed</a:t>
            </a:r>
            <a:endParaRPr lang="en-US" sz="1600" noProof="0" dirty="0"/>
          </a:p>
          <a:p>
            <a:pPr>
              <a:lnSpc>
                <a:spcPct val="150000"/>
              </a:lnSpc>
            </a:pPr>
            <a:endParaRPr lang="en-US" sz="1600" noProof="0" dirty="0"/>
          </a:p>
          <a:p>
            <a:pPr>
              <a:lnSpc>
                <a:spcPct val="150000"/>
              </a:lnSpc>
            </a:pPr>
            <a:r>
              <a:rPr lang="en-US" sz="1600" noProof="0" dirty="0"/>
              <a:t>Zoom optics ‘</a:t>
            </a:r>
            <a:r>
              <a:rPr lang="en-US" sz="1600" noProof="0" dirty="0" err="1"/>
              <a:t>SuperView</a:t>
            </a:r>
            <a:r>
              <a:rPr lang="en-US" sz="1600" noProof="0" dirty="0"/>
              <a:t>’ in black</a:t>
            </a:r>
          </a:p>
        </p:txBody>
      </p:sp>
      <p:cxnSp>
        <p:nvCxnSpPr>
          <p:cNvPr id="16" name="Straight Arrow Connector 15">
            <a:extLst>
              <a:ext uri="{FF2B5EF4-FFF2-40B4-BE49-F238E27FC236}">
                <a16:creationId xmlns:a16="http://schemas.microsoft.com/office/drawing/2014/main" id="{F8C6413E-6390-4BBF-D163-48B13060E116}"/>
              </a:ext>
            </a:extLst>
          </p:cNvPr>
          <p:cNvCxnSpPr/>
          <p:nvPr/>
        </p:nvCxnSpPr>
        <p:spPr>
          <a:xfrm flipH="1">
            <a:off x="2381459" y="1941816"/>
            <a:ext cx="1507253"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E89806-4B03-D5A6-73E2-57B24120AF1F}"/>
              </a:ext>
            </a:extLst>
          </p:cNvPr>
          <p:cNvCxnSpPr>
            <a:cxnSpLocks/>
          </p:cNvCxnSpPr>
          <p:nvPr/>
        </p:nvCxnSpPr>
        <p:spPr>
          <a:xfrm flipH="1">
            <a:off x="3153735" y="3382917"/>
            <a:ext cx="734977"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809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5BC6AAB-999D-4197-E11B-A779F88630E8}"/>
              </a:ext>
            </a:extLst>
          </p:cNvPr>
          <p:cNvSpPr>
            <a:spLocks noGrp="1"/>
          </p:cNvSpPr>
          <p:nvPr>
            <p:ph type="body" sz="quarter" idx="10"/>
          </p:nvPr>
        </p:nvSpPr>
        <p:spPr/>
        <p:txBody>
          <a:bodyPr/>
          <a:lstStyle/>
          <a:p>
            <a:r>
              <a:rPr lang="en-US" noProof="0" dirty="0"/>
              <a:t>PCL 5 Z &amp; PCL 5 SH – A.R.C. SLIT LAMPS</a:t>
            </a:r>
          </a:p>
        </p:txBody>
      </p:sp>
      <p:sp>
        <p:nvSpPr>
          <p:cNvPr id="3" name="Titel 2">
            <a:extLst>
              <a:ext uri="{FF2B5EF4-FFF2-40B4-BE49-F238E27FC236}">
                <a16:creationId xmlns:a16="http://schemas.microsoft.com/office/drawing/2014/main" id="{2AD7096B-5639-89E8-41E1-763D3EF21599}"/>
              </a:ext>
            </a:extLst>
          </p:cNvPr>
          <p:cNvSpPr>
            <a:spLocks noGrp="1"/>
          </p:cNvSpPr>
          <p:nvPr>
            <p:ph type="title"/>
          </p:nvPr>
        </p:nvSpPr>
        <p:spPr/>
        <p:txBody>
          <a:bodyPr/>
          <a:lstStyle/>
          <a:p>
            <a:r>
              <a:rPr lang="en-US" noProof="0" dirty="0"/>
              <a:t>ELEGANT | PRECISION | TRUECOLOUR </a:t>
            </a:r>
          </a:p>
        </p:txBody>
      </p:sp>
      <p:grpSp>
        <p:nvGrpSpPr>
          <p:cNvPr id="10" name="Gruppieren 9">
            <a:extLst>
              <a:ext uri="{FF2B5EF4-FFF2-40B4-BE49-F238E27FC236}">
                <a16:creationId xmlns:a16="http://schemas.microsoft.com/office/drawing/2014/main" id="{0F84AE5C-1333-3167-C4F5-0D5CBBE3746F}"/>
              </a:ext>
            </a:extLst>
          </p:cNvPr>
          <p:cNvGrpSpPr/>
          <p:nvPr/>
        </p:nvGrpSpPr>
        <p:grpSpPr>
          <a:xfrm>
            <a:off x="3580367" y="1124193"/>
            <a:ext cx="8288904" cy="5476875"/>
            <a:chOff x="1804613" y="850499"/>
            <a:chExt cx="8288904" cy="5476875"/>
          </a:xfrm>
        </p:grpSpPr>
        <p:pic>
          <p:nvPicPr>
            <p:cNvPr id="7" name="Grafik 6" descr="Ein Bild, das Maschine, Forschungsinstrument, medizinische Ausrüstung, Mikroskop enthält.&#10;&#10;Automatisch generierte Beschreibung">
              <a:extLst>
                <a:ext uri="{FF2B5EF4-FFF2-40B4-BE49-F238E27FC236}">
                  <a16:creationId xmlns:a16="http://schemas.microsoft.com/office/drawing/2014/main" id="{F6750C3D-68DF-451A-F7A6-9A8A724BEC2C}"/>
                </a:ext>
              </a:extLst>
            </p:cNvPr>
            <p:cNvPicPr>
              <a:picLocks noChangeAspect="1"/>
            </p:cNvPicPr>
            <p:nvPr/>
          </p:nvPicPr>
          <p:blipFill>
            <a:blip r:embed="rId2"/>
            <a:stretch>
              <a:fillRect/>
            </a:stretch>
          </p:blipFill>
          <p:spPr>
            <a:xfrm flipH="1">
              <a:off x="1804613" y="1102909"/>
              <a:ext cx="6562148" cy="3876675"/>
            </a:xfrm>
            <a:prstGeom prst="rect">
              <a:avLst/>
            </a:prstGeom>
          </p:spPr>
        </p:pic>
        <p:sp>
          <p:nvSpPr>
            <p:cNvPr id="8" name="Rechteck: abgerundete Ecken 7">
              <a:extLst>
                <a:ext uri="{FF2B5EF4-FFF2-40B4-BE49-F238E27FC236}">
                  <a16:creationId xmlns:a16="http://schemas.microsoft.com/office/drawing/2014/main" id="{85357ED1-CCB8-C756-58A5-1E084A6BC82A}"/>
                </a:ext>
              </a:extLst>
            </p:cNvPr>
            <p:cNvSpPr/>
            <p:nvPr/>
          </p:nvSpPr>
          <p:spPr>
            <a:xfrm>
              <a:off x="8459234" y="2677226"/>
              <a:ext cx="1634283"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DIAGNOSIS</a:t>
              </a:r>
            </a:p>
          </p:txBody>
        </p:sp>
        <p:sp>
          <p:nvSpPr>
            <p:cNvPr id="9" name="Rechteck: abgerundete Ecken 8">
              <a:extLst>
                <a:ext uri="{FF2B5EF4-FFF2-40B4-BE49-F238E27FC236}">
                  <a16:creationId xmlns:a16="http://schemas.microsoft.com/office/drawing/2014/main" id="{77ABBE6F-868A-7A4A-1F6B-B9DAC7F0A55C}"/>
                </a:ext>
              </a:extLst>
            </p:cNvPr>
            <p:cNvSpPr/>
            <p:nvPr/>
          </p:nvSpPr>
          <p:spPr>
            <a:xfrm>
              <a:off x="8459234" y="3184366"/>
              <a:ext cx="1472918"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THERAPY</a:t>
              </a:r>
            </a:p>
          </p:txBody>
        </p:sp>
        <p:pic>
          <p:nvPicPr>
            <p:cNvPr id="5" name="Grafik 4" descr="Ein Bild, das Mikroskop, Forschungsinstrument, Maschine, medizinische Ausrüstung enthält.&#10;&#10;Automatisch generierte Beschreibung">
              <a:extLst>
                <a:ext uri="{FF2B5EF4-FFF2-40B4-BE49-F238E27FC236}">
                  <a16:creationId xmlns:a16="http://schemas.microsoft.com/office/drawing/2014/main" id="{4618A97A-025A-7C43-2449-7B5C5BECDA7A}"/>
                </a:ext>
              </a:extLst>
            </p:cNvPr>
            <p:cNvPicPr>
              <a:picLocks noChangeAspect="1"/>
            </p:cNvPicPr>
            <p:nvPr/>
          </p:nvPicPr>
          <p:blipFill>
            <a:blip r:embed="rId3"/>
            <a:stretch>
              <a:fillRect/>
            </a:stretch>
          </p:blipFill>
          <p:spPr>
            <a:xfrm>
              <a:off x="5996997" y="850499"/>
              <a:ext cx="3119006" cy="5476875"/>
            </a:xfrm>
            <a:prstGeom prst="rect">
              <a:avLst/>
            </a:prstGeom>
          </p:spPr>
        </p:pic>
      </p:grpSp>
      <p:sp>
        <p:nvSpPr>
          <p:cNvPr id="11" name="Textfeld 10">
            <a:extLst>
              <a:ext uri="{FF2B5EF4-FFF2-40B4-BE49-F238E27FC236}">
                <a16:creationId xmlns:a16="http://schemas.microsoft.com/office/drawing/2014/main" id="{26A89AED-FC5F-15E3-F20B-7651D5BAA9F3}"/>
              </a:ext>
            </a:extLst>
          </p:cNvPr>
          <p:cNvSpPr txBox="1"/>
          <p:nvPr/>
        </p:nvSpPr>
        <p:spPr>
          <a:xfrm>
            <a:off x="409652" y="1478996"/>
            <a:ext cx="4663137" cy="3539430"/>
          </a:xfrm>
          <a:prstGeom prst="rect">
            <a:avLst/>
          </a:prstGeom>
          <a:noFill/>
        </p:spPr>
        <p:txBody>
          <a:bodyPr wrap="square">
            <a:spAutoFit/>
          </a:bodyPr>
          <a:lstStyle/>
          <a:p>
            <a:pPr marL="285750" indent="-285750">
              <a:buFont typeface="Wingdings" panose="05000000000000000000" pitchFamily="2" charset="2"/>
              <a:buChar char="à"/>
            </a:pPr>
            <a:r>
              <a:rPr lang="en-US" sz="1600" noProof="0" dirty="0">
                <a:solidFill>
                  <a:schemeClr val="accent1">
                    <a:lumMod val="50000"/>
                  </a:schemeClr>
                </a:solidFill>
                <a:latin typeface="+mj-lt"/>
              </a:rPr>
              <a:t>Made by A.R.C. Laser</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Brilliant precision optics optimized for the anterior and posterior segment of the eye ensure outstanding image quality and detailed view</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Fully fledged diagnostic slit lamps</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True </a:t>
            </a:r>
            <a:r>
              <a:rPr lang="en-US" sz="1600" noProof="0" dirty="0" err="1">
                <a:solidFill>
                  <a:schemeClr val="accent1">
                    <a:lumMod val="50000"/>
                  </a:schemeClr>
                </a:solidFill>
                <a:latin typeface="+mj-lt"/>
              </a:rPr>
              <a:t>colour</a:t>
            </a:r>
            <a:r>
              <a:rPr lang="en-US" sz="1600" noProof="0" dirty="0">
                <a:solidFill>
                  <a:schemeClr val="accent1">
                    <a:lumMod val="50000"/>
                  </a:schemeClr>
                </a:solidFill>
                <a:latin typeface="+mj-lt"/>
              </a:rPr>
              <a:t> filter ensures an unrestricted view of the treatment area</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Microscope optics optionally parallel or convergent </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Tonometer adaptation for diagnostic slit lamps</a:t>
            </a:r>
          </a:p>
        </p:txBody>
      </p:sp>
    </p:spTree>
    <p:extLst>
      <p:ext uri="{BB962C8B-B14F-4D97-AF65-F5344CB8AC3E}">
        <p14:creationId xmlns:p14="http://schemas.microsoft.com/office/powerpoint/2010/main" val="700570294"/>
      </p:ext>
    </p:extLst>
  </p:cSld>
  <p:clrMapOvr>
    <a:masterClrMapping/>
  </p:clrMapOvr>
</p:sld>
</file>

<file path=ppt/theme/theme1.xml><?xml version="1.0" encoding="utf-8"?>
<a:theme xmlns:a="http://schemas.openxmlformats.org/drawingml/2006/main" name="Office-Design 2013–2022">
  <a:themeElements>
    <a:clrScheme name="ARC-1">
      <a:dk1>
        <a:srgbClr val="000000"/>
      </a:dk1>
      <a:lt1>
        <a:srgbClr val="FFFFFF"/>
      </a:lt1>
      <a:dk2>
        <a:srgbClr val="44546A"/>
      </a:dk2>
      <a:lt2>
        <a:srgbClr val="E7E6E6"/>
      </a:lt2>
      <a:accent1>
        <a:srgbClr val="4472C4"/>
      </a:accent1>
      <a:accent2>
        <a:srgbClr val="638FC7"/>
      </a:accent2>
      <a:accent3>
        <a:srgbClr val="A5A5A5"/>
      </a:accent3>
      <a:accent4>
        <a:srgbClr val="63D9FF"/>
      </a:accent4>
      <a:accent5>
        <a:srgbClr val="5B9BD5"/>
      </a:accent5>
      <a:accent6>
        <a:srgbClr val="70AD47"/>
      </a:accent6>
      <a:hlink>
        <a:srgbClr val="0563C1"/>
      </a:hlink>
      <a:folHlink>
        <a:srgbClr val="954F72"/>
      </a:folHlink>
    </a:clrScheme>
    <a:fontScheme name="ARC2">
      <a:majorFont>
        <a:latin typeface="SF Pro Light"/>
        <a:ea typeface=""/>
        <a:cs typeface=""/>
      </a:majorFont>
      <a:minorFont>
        <a:latin typeface="SF Pro Medium"/>
        <a:ea typeface=""/>
        <a:cs typeface=""/>
      </a:minorFont>
    </a:fontScheme>
    <a:fmtScheme name="Office-Design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6BFDD7DC-2286-4439-817F-988885F2D583}" vid="{C0E1244D-A4A0-44DE-BA9B-D4F3639A4E1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85C67EEFD660249900537BAF84CCC92" ma:contentTypeVersion="7" ma:contentTypeDescription="Ein neues Dokument erstellen." ma:contentTypeScope="" ma:versionID="ebef20789e1c20acedee634f04d73630">
  <xsd:schema xmlns:xsd="http://www.w3.org/2001/XMLSchema" xmlns:xs="http://www.w3.org/2001/XMLSchema" xmlns:p="http://schemas.microsoft.com/office/2006/metadata/properties" xmlns:ns3="a61ff595-b78e-4f9e-bbec-022fe78df953" xmlns:ns4="269d5a4c-7793-4bff-aa8a-bfeb4cd1b214" targetNamespace="http://schemas.microsoft.com/office/2006/metadata/properties" ma:root="true" ma:fieldsID="bfe29be7c9665281d3282ea6273691ea" ns3:_="" ns4:_="">
    <xsd:import namespace="a61ff595-b78e-4f9e-bbec-022fe78df953"/>
    <xsd:import namespace="269d5a4c-7793-4bff-aa8a-bfeb4cd1b214"/>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1ff595-b78e-4f9e-bbec-022fe78df9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9d5a4c-7793-4bff-aa8a-bfeb4cd1b214"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element name="SharingHintHash" ma:index="13"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61ff595-b78e-4f9e-bbec-022fe78df953" xsi:nil="true"/>
  </documentManagement>
</p:properties>
</file>

<file path=customXml/itemProps1.xml><?xml version="1.0" encoding="utf-8"?>
<ds:datastoreItem xmlns:ds="http://schemas.openxmlformats.org/officeDocument/2006/customXml" ds:itemID="{FB1ACDC0-779A-45A8-8553-72967276F3F5}">
  <ds:schemaRefs>
    <ds:schemaRef ds:uri="http://schemas.microsoft.com/sharepoint/v3/contenttype/forms"/>
  </ds:schemaRefs>
</ds:datastoreItem>
</file>

<file path=customXml/itemProps2.xml><?xml version="1.0" encoding="utf-8"?>
<ds:datastoreItem xmlns:ds="http://schemas.openxmlformats.org/officeDocument/2006/customXml" ds:itemID="{737779AB-4A79-4A9A-BFC4-74F5A0F8F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1ff595-b78e-4f9e-bbec-022fe78df953"/>
    <ds:schemaRef ds:uri="269d5a4c-7793-4bff-aa8a-bfeb4cd1b2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768D90-3809-438A-8269-A153D059C66C}">
  <ds:schemaRefs>
    <ds:schemaRef ds:uri="http://www.w3.org/XML/1998/namespace"/>
    <ds:schemaRef ds:uri="269d5a4c-7793-4bff-aa8a-bfeb4cd1b214"/>
    <ds:schemaRef ds:uri="http://purl.org/dc/elements/1.1/"/>
    <ds:schemaRef ds:uri="a61ff595-b78e-4f9e-bbec-022fe78df953"/>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ARC-Laser_PPT_Folienmaster_V1_2024</Template>
  <TotalTime>3987</TotalTime>
  <Words>1119</Words>
  <Application>Microsoft Office PowerPoint</Application>
  <PresentationFormat>Breitbild</PresentationFormat>
  <Paragraphs>257</Paragraphs>
  <Slides>22</Slides>
  <Notes>10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22</vt:i4>
      </vt:variant>
    </vt:vector>
  </HeadingPairs>
  <TitlesOfParts>
    <vt:vector size="32" baseType="lpstr">
      <vt:lpstr>Ink Free</vt:lpstr>
      <vt:lpstr>Aptos</vt:lpstr>
      <vt:lpstr>Wingdings</vt:lpstr>
      <vt:lpstr>SF Pro Medium</vt:lpstr>
      <vt:lpstr>Arial</vt:lpstr>
      <vt:lpstr>Montserrat</vt:lpstr>
      <vt:lpstr>Calibri</vt:lpstr>
      <vt:lpstr>Montserrat SemiBold</vt:lpstr>
      <vt:lpstr>SF Pro Heavy</vt:lpstr>
      <vt:lpstr>Office-Design 2013–2022</vt:lpstr>
      <vt:lpstr>PowerPoint-Präsentation</vt:lpstr>
      <vt:lpstr>A.R.C. Laser Product Portfolio Ophthalmology</vt:lpstr>
      <vt:lpstr>A.R.C. Laser Product Portfolio Ophthalmology</vt:lpstr>
      <vt:lpstr>EFFICIENCY | SPEED | RELIABILITY</vt:lpstr>
      <vt:lpstr>EFFICIENCY | HOMOGENEITY | SPEED</vt:lpstr>
      <vt:lpstr>SPACE SAVING | INDEPENDANT | VERSATILE </vt:lpstr>
      <vt:lpstr>ORIGINAL ARGON | SOFT | 100% COAXIAL </vt:lpstr>
      <vt:lpstr>ORIGINAL ARGON | SOFT | 100% COAXIAL </vt:lpstr>
      <vt:lpstr>ELEGANT | PRECISION | TRUECOLOUR </vt:lpstr>
      <vt:lpstr>ELEGANT | PRECISION | TRUECOLOUR </vt:lpstr>
      <vt:lpstr>PowerPoint-Präsentation</vt:lpstr>
      <vt:lpstr>MODERN | SMART | PORTABLE</vt:lpstr>
      <vt:lpstr>ORIGINAL ARGON | PORTABLE | INTUITIVE</vt:lpstr>
      <vt:lpstr>PROBES</vt:lpstr>
      <vt:lpstr>OPHTHALMOSCOPES </vt:lpstr>
      <vt:lpstr>REPUTABLE | PROFITABLE | SAFE</vt:lpstr>
      <vt:lpstr>A.R.C. Laser</vt:lpstr>
      <vt:lpstr>A.R.C. Laser</vt:lpstr>
      <vt:lpstr>A.R.C. Laser</vt:lpstr>
      <vt:lpstr>A.R.C. Laser </vt:lpstr>
      <vt:lpstr>A.R.C. Laser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 Bartlog | A.R.C. Laser</dc:creator>
  <cp:lastModifiedBy>Christin Bartlog | A.R.C. Laser GmbH</cp:lastModifiedBy>
  <cp:revision>12</cp:revision>
  <dcterms:created xsi:type="dcterms:W3CDTF">2025-03-17T07:37:42Z</dcterms:created>
  <dcterms:modified xsi:type="dcterms:W3CDTF">2025-07-01T11:39:11Z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0x010100285C67EEFD660249900537BAF84CCC92</vt:lpwstr>
  </property>
</Properties>
</file>